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Catamaran"/>
      <p:regular r:id="rId52"/>
      <p:bold r:id="rId53"/>
    </p:embeddedFont>
    <p:embeddedFont>
      <p:font typeface="Montserra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B0C1FE-CCBA-48AB-80C4-BE04CA14E1B3}">
  <a:tblStyle styleId="{00B0C1FE-CCBA-48AB-80C4-BE04CA14E1B3}"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EBF4BF0-ED32-4F2C-96DD-F86D445FA975}"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Catamaran-bold.fntdata"/><Relationship Id="rId52" Type="http://schemas.openxmlformats.org/officeDocument/2006/relationships/font" Target="fonts/Catamaran-regular.fntdata"/><Relationship Id="rId11" Type="http://schemas.openxmlformats.org/officeDocument/2006/relationships/slide" Target="slides/slide5.xml"/><Relationship Id="rId55" Type="http://schemas.openxmlformats.org/officeDocument/2006/relationships/font" Target="fonts/Montserrat-bold.fntdata"/><Relationship Id="rId10" Type="http://schemas.openxmlformats.org/officeDocument/2006/relationships/slide" Target="slides/slide4.xml"/><Relationship Id="rId54" Type="http://schemas.openxmlformats.org/officeDocument/2006/relationships/font" Target="fonts/Montserrat-regular.fntdata"/><Relationship Id="rId13" Type="http://schemas.openxmlformats.org/officeDocument/2006/relationships/slide" Target="slides/slide7.xml"/><Relationship Id="rId57" Type="http://schemas.openxmlformats.org/officeDocument/2006/relationships/font" Target="fonts/Montserrat-boldItalic.fntdata"/><Relationship Id="rId12" Type="http://schemas.openxmlformats.org/officeDocument/2006/relationships/slide" Target="slides/slide6.xml"/><Relationship Id="rId56" Type="http://schemas.openxmlformats.org/officeDocument/2006/relationships/font" Target="fonts/Montserra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a5dce780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a5dce780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34d0c1d5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34d0c1d5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e65615b5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fe65615b5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737a8be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737a8be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fc8bb97c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fc8bb97c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17c7cb8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17c7cb8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 HOQ organizes design decisions by translating qualitative customer needs into quantitative requirements, identifying relationships and conflicts between metrics, and determining design priorities. The HOQ for the robotic arm is shown in </a:t>
            </a:r>
            <a:r>
              <a:rPr b="1" lang="en">
                <a:solidFill>
                  <a:schemeClr val="dk1"/>
                </a:solidFill>
                <a:latin typeface="Times New Roman"/>
                <a:ea typeface="Times New Roman"/>
                <a:cs typeface="Times New Roman"/>
                <a:sym typeface="Times New Roman"/>
              </a:rPr>
              <a:t>Figure 2</a:t>
            </a:r>
            <a:r>
              <a:rPr lang="en">
                <a:solidFill>
                  <a:schemeClr val="dk1"/>
                </a:solidFill>
                <a:latin typeface="Times New Roman"/>
                <a:ea typeface="Times New Roman"/>
                <a:cs typeface="Times New Roman"/>
                <a:sym typeface="Times New Roman"/>
              </a:rPr>
              <a:t>. The team discovered from the HOQ that designing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17c7cb8d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17c7cb8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which serves as an essential tool for cross-referencing requirements with specific customer needs, The design team encountered challenges in directly using the importance scores from the Customer Needs Table due to the complexity of the HOQ, which indicated that each customer need corresponds to multiple functional requirements and vice versa. Consequently, a new weighting system was developed by dividing each requirement’s Technical Importance Rating from the HOQ by the maximum Technical Importance Rating, multiplying by five, and rounding to ensure consistency with the Customer Needs Table. The resulting weights are generally aligned with the priorities outlined in the Customer Needs Table.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fc8bb97c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0fc8bb97c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892c2337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892c2337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1a0b2a3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01a0b2a3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Each customer need was then linked to a corresponding functional flow</a:t>
            </a:r>
            <a:endParaRPr sz="14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All subfunction chains were then merged into a single diagram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1a0b2a3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01a0b2a3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0f68adb95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0f68adb95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Our project is focused on developing a robotic arm solution to manage the radioactive waste stored at the Hanford Site in Washington State. This site has accumulated over 56 million gallons of waste stored in tanks that have far exceeded their intended lifespans. With the tanks now deteriorating, this poses serious environmental risks to local communities and ecosystems.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Problem Statement:</a:t>
            </a:r>
            <a:br>
              <a:rPr b="1" lang="en">
                <a:solidFill>
                  <a:schemeClr val="dk1"/>
                </a:solidFill>
              </a:rPr>
            </a:br>
            <a:r>
              <a:rPr lang="en">
                <a:solidFill>
                  <a:schemeClr val="dk1"/>
                </a:solidFill>
              </a:rPr>
              <a:t>"Our challenge at the Hanford Site revolves around removing radioactive waste in extremely confined spaces and under high-radiation conditions. The tanks holding this waste were designed to last only 25 years, yet many have far exceeded that lifespan, making the risk of leakage a pressing concern. Current solutions lack the needed durability, access capability, and flexibility for handling the solidified waste."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Project Objectives:</a:t>
            </a:r>
            <a:br>
              <a:rPr b="1" lang="en">
                <a:solidFill>
                  <a:schemeClr val="dk1"/>
                </a:solidFill>
              </a:rPr>
            </a:br>
            <a:r>
              <a:rPr lang="en">
                <a:solidFill>
                  <a:schemeClr val="dk1"/>
                </a:solidFill>
              </a:rPr>
              <a:t>"Our team’s primary objectives are to create a robotic arm capable of high mobility, durability, and efficiency for use in these restricted environments. We’re partnering with Los Alamos National Laboratory to bring this solution to life, and we're targeting a design that addresses all these challenges without risking human exposure to radiation."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Solution Approach:</a:t>
            </a:r>
            <a:br>
              <a:rPr b="1" lang="en">
                <a:solidFill>
                  <a:schemeClr val="dk1"/>
                </a:solidFill>
              </a:rPr>
            </a:br>
            <a:r>
              <a:rPr lang="en">
                <a:solidFill>
                  <a:schemeClr val="dk1"/>
                </a:solidFill>
              </a:rPr>
              <a:t>"Our proposed solution is a six-degree-of-freedom robotic arm mounted on a quadruped robot. This setup provides the stability needed for operations on uneven surfaces within the tanks. The 6-DoF arm, with its human-like mobility, will maneuver effectively within confined spaces to tackle both the liquid and solidified waste, ensuring efficient and comprehensive cleaning operations."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Challenges:</a:t>
            </a:r>
            <a:br>
              <a:rPr b="1" lang="en">
                <a:solidFill>
                  <a:schemeClr val="dk1"/>
                </a:solidFill>
              </a:rPr>
            </a:br>
            <a:r>
              <a:rPr lang="en">
                <a:solidFill>
                  <a:schemeClr val="dk1"/>
                </a:solidFill>
              </a:rPr>
              <a:t>"There are several critical obstacles our team is addressing: limited access due to one-foot-diameter tank openings, high radiation levels that damage equipment, and the need for rapid, remote operation. Many existing robotic systems can either manipulate or move quickly but struggle to do both effectively in a confined space. This project aims to fill that gap by providing both mobility and precise control within these extreme conditions."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92c2337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92c2337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1a0b2a37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1a0b2a37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1a0b2a37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1a0b2a37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1a0b2a37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1a0b2a37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These are the principles that applied to the first and second conflict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1a0b2a37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1a0b2a37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892c2337d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892c2337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1a0b2a37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1a0b2a37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0fc8bb97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0fc8bb97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0fc8bb97c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0fc8bb97c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1a0b2a37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1a0b2a37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925fb1b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925fb1b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Our problem takes place…. Over its 45 years of plutonium production, the Hanford Site in Washington State has accumulated over 56 million gallons of mixed hazardous and radioactive waste. The waste was initially stored in tanks designed to last 25 years; however, most of these tanks have far exceeded their intended lifespans, with about 68 tanks reaching critical conditions. The state of these tanks poses an increasing threat to both local populations and infrastructure. Through the partnership with Los Alamos National Laboratory (LANL) and Texas A&amp;M, our senior design team has been tasked  to design and fabricate a solution for this problem.</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fc8bb97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fc8bb97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fc8bb97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0fc8bb97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fc8bb9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fc8bb9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fc8bb97c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fc8bb97c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185d40a3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0185d40a3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Evaluation Process: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Determine Selection Criteria and weight:</a:t>
            </a:r>
            <a:r>
              <a:rPr lang="en">
                <a:solidFill>
                  <a:schemeClr val="dk1"/>
                </a:solidFill>
              </a:rPr>
              <a:t> Based on Customer Needs and </a:t>
            </a:r>
            <a:r>
              <a:rPr lang="en">
                <a:solidFill>
                  <a:schemeClr val="dk1"/>
                </a:solidFill>
              </a:rPr>
              <a:t>weight</a:t>
            </a:r>
            <a:r>
              <a:rPr lang="en">
                <a:solidFill>
                  <a:schemeClr val="dk1"/>
                </a:solidFill>
              </a:rPr>
              <a:t> pulled from HOQ ranking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Identify Alternatives:</a:t>
            </a:r>
            <a:r>
              <a:rPr lang="en">
                <a:solidFill>
                  <a:schemeClr val="dk1"/>
                </a:solidFill>
              </a:rPr>
              <a:t> Four individual concepts evaluated.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Rate and Rank Alternatives:</a:t>
            </a:r>
            <a:r>
              <a:rPr lang="en">
                <a:solidFill>
                  <a:schemeClr val="dk1"/>
                </a:solidFill>
              </a:rPr>
              <a:t> Score each concept from -2 to +2. ( weighting based on concept values and comparison)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Evaluate Results:</a:t>
            </a:r>
            <a:r>
              <a:rPr lang="en">
                <a:solidFill>
                  <a:schemeClr val="dk1"/>
                </a:solidFill>
              </a:rPr>
              <a:t> Multiply scores by weights; sum to get total scores.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Understand Limitations:</a:t>
            </a:r>
            <a:r>
              <a:rPr lang="en">
                <a:solidFill>
                  <a:schemeClr val="dk1"/>
                </a:solidFill>
              </a:rPr>
              <a:t> Acknowledge subjectivity in ratings.</a:t>
            </a:r>
            <a:endParaRPr>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185d40a3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0185d40a3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185d40a3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185d40a3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b29ccd14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fb29ccd14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019ebab28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019ebab28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89313abb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89313abb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f68adb95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f68adb95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0185d40a3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0185d40a3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185d40a3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185d40a3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185d40a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0185d40a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fe65615b5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fe65615b5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8925fb1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8925fb1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033e4785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033e4785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737a8be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737a8be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keep the project </a:t>
            </a:r>
            <a:r>
              <a:rPr lang="en"/>
              <a:t>streamlined, the team identifies a snps to serve as the foundation of the projects functionality and requirement </a:t>
            </a:r>
            <a:endParaRPr/>
          </a:p>
          <a:p>
            <a:pPr indent="-298450" lvl="0" marL="457200" rtl="0" algn="l">
              <a:spcBef>
                <a:spcPts val="0"/>
              </a:spcBef>
              <a:spcAft>
                <a:spcPts val="0"/>
              </a:spcAft>
              <a:buSzPts val="1100"/>
              <a:buChar char="-"/>
            </a:pPr>
            <a:r>
              <a:rPr lang="en"/>
              <a:t>This was used by focusing on high level project needs rather than specific solution, in order to allow for maximum possible solutions </a:t>
            </a:r>
            <a:endParaRPr/>
          </a:p>
          <a:p>
            <a:pPr indent="-298450" lvl="0" marL="457200" rtl="0" algn="l">
              <a:spcBef>
                <a:spcPts val="0"/>
              </a:spcBef>
              <a:spcAft>
                <a:spcPts val="0"/>
              </a:spcAft>
              <a:buSzPts val="1100"/>
              <a:buChar char="-"/>
            </a:pPr>
            <a:r>
              <a:rPr lang="en"/>
              <a:t>Due to neutreality of this statement, it made it easy for iterative revisions, to ensure ongoing alignment with project hgoals</a:t>
            </a:r>
            <a:endParaRPr/>
          </a:p>
          <a:p>
            <a:pPr indent="-298450" lvl="0" marL="457200" rtl="0" algn="l">
              <a:spcBef>
                <a:spcPts val="0"/>
              </a:spcBef>
              <a:spcAft>
                <a:spcPts val="0"/>
              </a:spcAft>
              <a:buSzPts val="1100"/>
              <a:buChar char="-"/>
            </a:pPr>
            <a:r>
              <a:rPr lang="en"/>
              <a:t>Finally, tyo date our snps, is as stated …, </a:t>
            </a:r>
            <a:r>
              <a:rPr lang="en" sz="1300">
                <a:solidFill>
                  <a:schemeClr val="dk1"/>
                </a:solidFill>
                <a:latin typeface="Times New Roman"/>
                <a:ea typeface="Times New Roman"/>
                <a:cs typeface="Times New Roman"/>
                <a:sym typeface="Times New Roman"/>
              </a:rPr>
              <a:t>There is a need for a technology that has 6 DOF and can move through its full range of motion in each degree of freedom around</a:t>
            </a:r>
            <a:r>
              <a:rPr lang="en" sz="1300">
                <a:solidFill>
                  <a:schemeClr val="dk1"/>
                </a:solidFill>
                <a:latin typeface="Times New Roman"/>
                <a:ea typeface="Times New Roman"/>
                <a:cs typeface="Times New Roman"/>
                <a:sym typeface="Times New Roman"/>
              </a:rPr>
              <a:t> 1 Hz.</a:t>
            </a:r>
            <a:endParaRPr sz="13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f68adb9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f68adb9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 selection for durability and performance, robotic actuation for speed and </a:t>
            </a:r>
            <a:r>
              <a:rPr lang="en"/>
              <a:t>efficiency</a:t>
            </a:r>
            <a:r>
              <a:rPr lang="en"/>
              <a:t>, and semi autonomous control system improved usability </a:t>
            </a:r>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Given limited resources and timelines, the team chose to prioritize the </a:t>
            </a:r>
            <a:r>
              <a:rPr b="1" lang="en" sz="1300">
                <a:solidFill>
                  <a:schemeClr val="dk1"/>
                </a:solidFill>
                <a:latin typeface="Times New Roman"/>
                <a:ea typeface="Times New Roman"/>
                <a:cs typeface="Times New Roman"/>
                <a:sym typeface="Times New Roman"/>
              </a:rPr>
              <a:t>mechanical aspects of the design</a:t>
            </a:r>
            <a:r>
              <a:rPr lang="en" sz="1300">
                <a:solidFill>
                  <a:schemeClr val="dk1"/>
                </a:solidFill>
                <a:latin typeface="Times New Roman"/>
                <a:ea typeface="Times New Roman"/>
                <a:cs typeface="Times New Roman"/>
                <a:sym typeface="Times New Roman"/>
              </a:rPr>
              <a:t>, specifically focusing on optimizing the speed and dynamic capabilities of the manipulator.</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fc8bb97c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fc8bb97c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17c7cb8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17c7cb8d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34d0c1d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34d0c1d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55" name="Google Shape;55;p13"/>
          <p:cNvSpPr/>
          <p:nvPr/>
        </p:nvSpPr>
        <p:spPr>
          <a:xfrm>
            <a:off x="0" y="1547550"/>
            <a:ext cx="9144000" cy="20484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255150" y="1700850"/>
            <a:ext cx="8633700" cy="870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lt1"/>
                </a:solidFill>
                <a:latin typeface="Montserrat"/>
                <a:ea typeface="Montserrat"/>
                <a:cs typeface="Montserrat"/>
                <a:sym typeface="Montserrat"/>
              </a:rPr>
              <a:t>Design Review 2: Human Robotic Arm </a:t>
            </a:r>
            <a:r>
              <a:rPr b="1" lang="en" sz="3200">
                <a:solidFill>
                  <a:schemeClr val="lt1"/>
                </a:solidFill>
                <a:latin typeface="Montserrat"/>
                <a:ea typeface="Montserrat"/>
                <a:cs typeface="Montserrat"/>
                <a:sym typeface="Montserrat"/>
              </a:rPr>
              <a:t>Attachment </a:t>
            </a:r>
            <a:r>
              <a:rPr b="1" lang="en" sz="3200">
                <a:solidFill>
                  <a:schemeClr val="lt1"/>
                </a:solidFill>
                <a:latin typeface="Montserrat"/>
                <a:ea typeface="Montserrat"/>
                <a:cs typeface="Montserrat"/>
                <a:sym typeface="Montserrat"/>
              </a:rPr>
              <a:t> </a:t>
            </a:r>
            <a:endParaRPr sz="3200">
              <a:solidFill>
                <a:schemeClr val="lt1"/>
              </a:solidFill>
              <a:latin typeface="Montserrat"/>
              <a:ea typeface="Montserrat"/>
              <a:cs typeface="Montserrat"/>
              <a:sym typeface="Montserrat"/>
            </a:endParaRPr>
          </a:p>
        </p:txBody>
      </p:sp>
      <p:sp>
        <p:nvSpPr>
          <p:cNvPr id="57" name="Google Shape;57;p13"/>
          <p:cNvSpPr txBox="1"/>
          <p:nvPr>
            <p:ph type="ctrTitle"/>
          </p:nvPr>
        </p:nvSpPr>
        <p:spPr>
          <a:xfrm>
            <a:off x="0" y="2736549"/>
            <a:ext cx="9144000" cy="717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Los Alamos National </a:t>
            </a:r>
            <a:r>
              <a:rPr b="1" lang="en" sz="1800">
                <a:solidFill>
                  <a:schemeClr val="lt1"/>
                </a:solidFill>
                <a:latin typeface="Montserrat"/>
                <a:ea typeface="Montserrat"/>
                <a:cs typeface="Montserrat"/>
                <a:sym typeface="Montserrat"/>
              </a:rPr>
              <a:t>Laboratory</a:t>
            </a:r>
            <a:endParaRPr b="1" sz="18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Team: Dalton Boeckmann, Izzy Baumler, Jade Waldron, Morgan Gullo</a:t>
            </a:r>
            <a:endParaRPr b="1" sz="1800">
              <a:solidFill>
                <a:schemeClr val="lt1"/>
              </a:solidFill>
              <a:latin typeface="Montserrat"/>
              <a:ea typeface="Montserrat"/>
              <a:cs typeface="Montserrat"/>
              <a:sym typeface="Montserrat"/>
            </a:endParaRPr>
          </a:p>
        </p:txBody>
      </p:sp>
      <p:pic>
        <p:nvPicPr>
          <p:cNvPr id="58" name="Google Shape;58;p13"/>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Needs</a:t>
            </a:r>
            <a:endParaRPr b="1" sz="3600">
              <a:solidFill>
                <a:schemeClr val="lt1"/>
              </a:solidFill>
              <a:latin typeface="Montserrat"/>
              <a:ea typeface="Montserrat"/>
              <a:cs typeface="Montserrat"/>
              <a:sym typeface="Montserrat"/>
            </a:endParaRPr>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title="Chart"/>
          <p:cNvPicPr preferRelativeResize="0"/>
          <p:nvPr/>
        </p:nvPicPr>
        <p:blipFill>
          <a:blip r:embed="rId3">
            <a:alphaModFix/>
          </a:blip>
          <a:stretch>
            <a:fillRect/>
          </a:stretch>
        </p:blipFill>
        <p:spPr>
          <a:xfrm>
            <a:off x="1401363" y="986800"/>
            <a:ext cx="6341286" cy="3924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Needs</a:t>
            </a:r>
            <a:endParaRPr b="1" sz="3600">
              <a:solidFill>
                <a:schemeClr val="lt1"/>
              </a:solidFill>
              <a:latin typeface="Montserrat"/>
              <a:ea typeface="Montserrat"/>
              <a:cs typeface="Montserrat"/>
              <a:sym typeface="Montserrat"/>
            </a:endParaRPr>
          </a:p>
        </p:txBody>
      </p:sp>
      <p:graphicFrame>
        <p:nvGraphicFramePr>
          <p:cNvPr id="141" name="Google Shape;141;p23"/>
          <p:cNvGraphicFramePr/>
          <p:nvPr/>
        </p:nvGraphicFramePr>
        <p:xfrm>
          <a:off x="2796775" y="1382025"/>
          <a:ext cx="3000000" cy="3000000"/>
        </p:xfrm>
        <a:graphic>
          <a:graphicData uri="http://schemas.openxmlformats.org/drawingml/2006/table">
            <a:tbl>
              <a:tblPr>
                <a:noFill/>
                <a:tableStyleId>{FEBF4BF0-ED32-4F2C-96DD-F86D445FA975}</a:tableStyleId>
              </a:tblPr>
              <a:tblGrid>
                <a:gridCol w="805750"/>
                <a:gridCol w="2320925"/>
                <a:gridCol w="2949225"/>
              </a:tblGrid>
              <a:tr h="563650">
                <a:tc>
                  <a:txBody>
                    <a:bodyPr/>
                    <a:lstStyle/>
                    <a:p>
                      <a:pPr indent="0" lvl="0" marL="0" rtl="0" algn="ctr">
                        <a:spcBef>
                          <a:spcPts val="0"/>
                        </a:spcBef>
                        <a:spcAft>
                          <a:spcPts val="0"/>
                        </a:spcAft>
                        <a:buNone/>
                      </a:pPr>
                      <a:r>
                        <a:rPr b="1" lang="en" sz="1100"/>
                        <a:t>#</a:t>
                      </a:r>
                      <a:endParaRPr b="1" sz="1100"/>
                    </a:p>
                  </a:txBody>
                  <a:tcPr marT="63500" marB="63500" marR="63500" marL="63500"/>
                </a:tc>
                <a:tc>
                  <a:txBody>
                    <a:bodyPr/>
                    <a:lstStyle/>
                    <a:p>
                      <a:pPr indent="0" lvl="0" marL="0" rtl="0" algn="ctr">
                        <a:spcBef>
                          <a:spcPts val="0"/>
                        </a:spcBef>
                        <a:spcAft>
                          <a:spcPts val="0"/>
                        </a:spcAft>
                        <a:buNone/>
                      </a:pPr>
                      <a:r>
                        <a:rPr b="1" lang="en" sz="1100"/>
                        <a:t>Designated Need</a:t>
                      </a:r>
                      <a:endParaRPr b="1" sz="1100"/>
                    </a:p>
                  </a:txBody>
                  <a:tcPr marT="63500" marB="63500" marR="63500" marL="63500"/>
                </a:tc>
                <a:tc>
                  <a:txBody>
                    <a:bodyPr/>
                    <a:lstStyle/>
                    <a:p>
                      <a:pPr indent="0" lvl="0" marL="0" rtl="0" algn="ctr">
                        <a:spcBef>
                          <a:spcPts val="0"/>
                        </a:spcBef>
                        <a:spcAft>
                          <a:spcPts val="0"/>
                        </a:spcAft>
                        <a:buNone/>
                      </a:pPr>
                      <a:r>
                        <a:rPr b="1" lang="en" sz="1100"/>
                        <a:t>Importance Score (1 to 5,  5 = most important)</a:t>
                      </a:r>
                      <a:endParaRPr b="1" sz="1100"/>
                    </a:p>
                  </a:txBody>
                  <a:tcPr marT="63500" marB="63500" marR="63500" marL="63500"/>
                </a:tc>
              </a:tr>
              <a:tr h="358000">
                <a:tc>
                  <a:txBody>
                    <a:bodyPr/>
                    <a:lstStyle/>
                    <a:p>
                      <a:pPr indent="0" lvl="0" marL="0" rtl="0" algn="ctr">
                        <a:spcBef>
                          <a:spcPts val="0"/>
                        </a:spcBef>
                        <a:spcAft>
                          <a:spcPts val="0"/>
                        </a:spcAft>
                        <a:buNone/>
                      </a:pPr>
                      <a:r>
                        <a:rPr lang="en" sz="1100"/>
                        <a:t>1</a:t>
                      </a:r>
                      <a:endParaRPr sz="1100"/>
                    </a:p>
                  </a:txBody>
                  <a:tcPr marT="63500" marB="63500" marR="63500" marL="63500"/>
                </a:tc>
                <a:tc>
                  <a:txBody>
                    <a:bodyPr/>
                    <a:lstStyle/>
                    <a:p>
                      <a:pPr indent="0" lvl="0" marL="0" rtl="0" algn="ctr">
                        <a:spcBef>
                          <a:spcPts val="0"/>
                        </a:spcBef>
                        <a:spcAft>
                          <a:spcPts val="0"/>
                        </a:spcAft>
                        <a:buNone/>
                      </a:pPr>
                      <a:r>
                        <a:rPr lang="en" sz="1100"/>
                        <a:t>Highly Maneuverable/Fast</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r>
              <a:tr h="358000">
                <a:tc>
                  <a:txBody>
                    <a:bodyPr/>
                    <a:lstStyle/>
                    <a:p>
                      <a:pPr indent="0" lvl="0" marL="0" rtl="0" algn="ctr">
                        <a:spcBef>
                          <a:spcPts val="0"/>
                        </a:spcBef>
                        <a:spcAft>
                          <a:spcPts val="0"/>
                        </a:spcAft>
                        <a:buNone/>
                      </a:pPr>
                      <a:r>
                        <a:rPr lang="en" sz="1100"/>
                        <a:t>2</a:t>
                      </a:r>
                      <a:endParaRPr sz="1100"/>
                    </a:p>
                  </a:txBody>
                  <a:tcPr marT="63500" marB="63500" marR="63500" marL="63500"/>
                </a:tc>
                <a:tc>
                  <a:txBody>
                    <a:bodyPr/>
                    <a:lstStyle/>
                    <a:p>
                      <a:pPr indent="0" lvl="0" marL="0" rtl="0" algn="ctr">
                        <a:spcBef>
                          <a:spcPts val="0"/>
                        </a:spcBef>
                        <a:spcAft>
                          <a:spcPts val="0"/>
                        </a:spcAft>
                        <a:buNone/>
                      </a:pPr>
                      <a:r>
                        <a:rPr lang="en" sz="1100"/>
                        <a:t>Precise/Accurate Control</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3</a:t>
                      </a:r>
                      <a:endParaRPr sz="1100"/>
                    </a:p>
                  </a:txBody>
                  <a:tcPr marT="63500" marB="63500" marR="63500" marL="63500"/>
                </a:tc>
                <a:tc>
                  <a:txBody>
                    <a:bodyPr/>
                    <a:lstStyle/>
                    <a:p>
                      <a:pPr indent="0" lvl="0" marL="0" rtl="0" algn="ctr">
                        <a:spcBef>
                          <a:spcPts val="0"/>
                        </a:spcBef>
                        <a:spcAft>
                          <a:spcPts val="0"/>
                        </a:spcAft>
                        <a:buNone/>
                      </a:pPr>
                      <a:r>
                        <a:rPr lang="en" sz="1100"/>
                        <a:t>Versatile</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4</a:t>
                      </a:r>
                      <a:endParaRPr sz="1100"/>
                    </a:p>
                  </a:txBody>
                  <a:tcPr marT="63500" marB="63500" marR="63500" marL="63500"/>
                </a:tc>
                <a:tc>
                  <a:txBody>
                    <a:bodyPr/>
                    <a:lstStyle/>
                    <a:p>
                      <a:pPr indent="0" lvl="0" marL="0" rtl="0" algn="ctr">
                        <a:spcBef>
                          <a:spcPts val="0"/>
                        </a:spcBef>
                        <a:spcAft>
                          <a:spcPts val="0"/>
                        </a:spcAft>
                        <a:buNone/>
                      </a:pPr>
                      <a:r>
                        <a:rPr lang="en" sz="1100"/>
                        <a:t>Durable under harsh conditions</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5</a:t>
                      </a:r>
                      <a:endParaRPr sz="1100"/>
                    </a:p>
                  </a:txBody>
                  <a:tcPr marT="63500" marB="63500" marR="63500" marL="63500"/>
                </a:tc>
                <a:tc>
                  <a:txBody>
                    <a:bodyPr/>
                    <a:lstStyle/>
                    <a:p>
                      <a:pPr indent="0" lvl="0" marL="0" rtl="0" algn="ctr">
                        <a:spcBef>
                          <a:spcPts val="0"/>
                        </a:spcBef>
                        <a:spcAft>
                          <a:spcPts val="0"/>
                        </a:spcAft>
                        <a:buNone/>
                      </a:pPr>
                      <a:r>
                        <a:rPr lang="en" sz="1100"/>
                        <a:t>Stable</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6</a:t>
                      </a:r>
                      <a:endParaRPr sz="1100"/>
                    </a:p>
                  </a:txBody>
                  <a:tcPr marT="63500" marB="63500" marR="63500" marL="63500"/>
                </a:tc>
                <a:tc>
                  <a:txBody>
                    <a:bodyPr/>
                    <a:lstStyle/>
                    <a:p>
                      <a:pPr indent="0" lvl="0" marL="0" rtl="0" algn="ctr">
                        <a:spcBef>
                          <a:spcPts val="0"/>
                        </a:spcBef>
                        <a:spcAft>
                          <a:spcPts val="0"/>
                        </a:spcAft>
                        <a:buNone/>
                      </a:pPr>
                      <a:r>
                        <a:rPr lang="en" sz="1100"/>
                        <a:t>Lightweight</a:t>
                      </a:r>
                      <a:endParaRPr sz="1100"/>
                    </a:p>
                  </a:txBody>
                  <a:tcPr marT="63500" marB="63500" marR="63500" marL="63500"/>
                </a:tc>
                <a:tc>
                  <a:txBody>
                    <a:bodyPr/>
                    <a:lstStyle/>
                    <a:p>
                      <a:pPr indent="0" lvl="0" marL="0" rtl="0" algn="ctr">
                        <a:spcBef>
                          <a:spcPts val="0"/>
                        </a:spcBef>
                        <a:spcAft>
                          <a:spcPts val="0"/>
                        </a:spcAft>
                        <a:buNone/>
                      </a:pPr>
                      <a:r>
                        <a:rPr lang="en" sz="1100"/>
                        <a:t>3</a:t>
                      </a:r>
                      <a:endParaRPr sz="1100"/>
                    </a:p>
                  </a:txBody>
                  <a:tcPr marT="63500" marB="63500" marR="63500" marL="63500"/>
                </a:tc>
              </a:tr>
              <a:tr h="358000">
                <a:tc>
                  <a:txBody>
                    <a:bodyPr/>
                    <a:lstStyle/>
                    <a:p>
                      <a:pPr indent="0" lvl="0" marL="0" rtl="0" algn="ctr">
                        <a:spcBef>
                          <a:spcPts val="0"/>
                        </a:spcBef>
                        <a:spcAft>
                          <a:spcPts val="0"/>
                        </a:spcAft>
                        <a:buNone/>
                      </a:pPr>
                      <a:r>
                        <a:rPr lang="en" sz="1100"/>
                        <a:t>7</a:t>
                      </a:r>
                      <a:endParaRPr sz="1100"/>
                    </a:p>
                  </a:txBody>
                  <a:tcPr marT="63500" marB="63500" marR="63500" marL="63500"/>
                </a:tc>
                <a:tc>
                  <a:txBody>
                    <a:bodyPr/>
                    <a:lstStyle/>
                    <a:p>
                      <a:pPr indent="0" lvl="0" marL="0" rtl="0" algn="ctr">
                        <a:spcBef>
                          <a:spcPts val="0"/>
                        </a:spcBef>
                        <a:spcAft>
                          <a:spcPts val="0"/>
                        </a:spcAft>
                        <a:buNone/>
                      </a:pPr>
                      <a:r>
                        <a:rPr lang="en" sz="1100"/>
                        <a:t>Semi-Autonomous</a:t>
                      </a:r>
                      <a:endParaRPr sz="1100"/>
                    </a:p>
                  </a:txBody>
                  <a:tcPr marT="63500" marB="63500" marR="63500" marL="63500"/>
                </a:tc>
                <a:tc>
                  <a:txBody>
                    <a:bodyPr/>
                    <a:lstStyle/>
                    <a:p>
                      <a:pPr indent="0" lvl="0" marL="0" rtl="0" algn="ctr">
                        <a:spcBef>
                          <a:spcPts val="0"/>
                        </a:spcBef>
                        <a:spcAft>
                          <a:spcPts val="0"/>
                        </a:spcAft>
                        <a:buNone/>
                      </a:pPr>
                      <a:r>
                        <a:rPr lang="en" sz="1100"/>
                        <a:t>2</a:t>
                      </a:r>
                      <a:endParaRPr sz="1100"/>
                    </a:p>
                  </a:txBody>
                  <a:tcPr marT="63500" marB="63500" marR="63500" marL="63500"/>
                </a:tc>
              </a:tr>
            </a:tbl>
          </a:graphicData>
        </a:graphic>
      </p:graphicFrame>
      <p:sp>
        <p:nvSpPr>
          <p:cNvPr id="142" name="Google Shape;142;p23"/>
          <p:cNvSpPr txBox="1"/>
          <p:nvPr/>
        </p:nvSpPr>
        <p:spPr>
          <a:xfrm>
            <a:off x="-101100" y="1000575"/>
            <a:ext cx="2867100" cy="319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Employed various methods, including preliminary research, customer interviews, and supplemental design surveys to identify and rank critical needs</a:t>
            </a:r>
            <a:endParaRPr sz="1800">
              <a:solidFill>
                <a:schemeClr val="dk2"/>
              </a:solidFill>
            </a:endParaRPr>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Needs Analysis</a:t>
            </a:r>
            <a:endParaRPr b="1" sz="3600">
              <a:solidFill>
                <a:schemeClr val="lt1"/>
              </a:solidFill>
              <a:latin typeface="Montserrat"/>
              <a:ea typeface="Montserrat"/>
              <a:cs typeface="Montserrat"/>
              <a:sym typeface="Montserrat"/>
            </a:endParaRPr>
          </a:p>
        </p:txBody>
      </p:sp>
      <p:sp>
        <p:nvSpPr>
          <p:cNvPr id="149" name="Google Shape;149;p24"/>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50" name="Google Shape;150;p24"/>
          <p:cNvSpPr txBox="1"/>
          <p:nvPr/>
        </p:nvSpPr>
        <p:spPr>
          <a:xfrm>
            <a:off x="1261950" y="1164500"/>
            <a:ext cx="6620100" cy="301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Fast and Agile Operation:</a:t>
            </a:r>
            <a:r>
              <a:rPr lang="en" sz="1800">
                <a:solidFill>
                  <a:schemeClr val="dk1"/>
                </a:solidFill>
              </a:rPr>
              <a:t> The 6 DOF robotic arm must move quickly and easily to clean complex spaces, like plutonium tanks, while avoiding obstacles.</a:t>
            </a:r>
            <a:endParaRPr sz="1800">
              <a:solidFill>
                <a:schemeClr val="dk1"/>
              </a:solidFill>
            </a:endParaRPr>
          </a:p>
          <a:p>
            <a:pPr indent="-342900" lvl="0" marL="457200" rtl="0" algn="l">
              <a:spcBef>
                <a:spcPts val="1000"/>
              </a:spcBef>
              <a:spcAft>
                <a:spcPts val="0"/>
              </a:spcAft>
              <a:buClr>
                <a:schemeClr val="dk1"/>
              </a:buClr>
              <a:buSzPts val="1800"/>
              <a:buChar char="●"/>
            </a:pPr>
            <a:r>
              <a:rPr b="1" lang="en" sz="1800">
                <a:solidFill>
                  <a:schemeClr val="dk1"/>
                </a:solidFill>
              </a:rPr>
              <a:t>Flexible and Versatile:</a:t>
            </a:r>
            <a:r>
              <a:rPr lang="en" sz="1800">
                <a:solidFill>
                  <a:schemeClr val="dk1"/>
                </a:solidFill>
              </a:rPr>
              <a:t> It should perform sweeping and following motions to handle different cleaning tasks and reach tough spots.</a:t>
            </a:r>
            <a:endParaRPr sz="1800">
              <a:solidFill>
                <a:schemeClr val="dk1"/>
              </a:solidFill>
            </a:endParaRPr>
          </a:p>
          <a:p>
            <a:pPr indent="-342900" lvl="0" marL="457200" rtl="0" algn="l">
              <a:spcBef>
                <a:spcPts val="1000"/>
              </a:spcBef>
              <a:spcAft>
                <a:spcPts val="0"/>
              </a:spcAft>
              <a:buClr>
                <a:schemeClr val="dk1"/>
              </a:buClr>
              <a:buSzPts val="1800"/>
              <a:buChar char="●"/>
            </a:pPr>
            <a:r>
              <a:rPr b="1" lang="en" sz="1800">
                <a:solidFill>
                  <a:schemeClr val="dk1"/>
                </a:solidFill>
              </a:rPr>
              <a:t>Key Performance Needs:</a:t>
            </a:r>
            <a:r>
              <a:rPr lang="en" sz="1800">
                <a:solidFill>
                  <a:schemeClr val="dk1"/>
                </a:solidFill>
              </a:rPr>
              <a:t> The arm should operate smoothly across 6 degrees of freedom at a speed of around 1 Hz, focusing on responses to changes in the environment.</a:t>
            </a:r>
            <a:endParaRPr sz="1800">
              <a:solidFill>
                <a:schemeClr val="dk1"/>
              </a:solidFill>
            </a:endParaRPr>
          </a:p>
          <a:p>
            <a:pPr indent="0" lvl="0" marL="0" rtl="0" algn="l">
              <a:spcBef>
                <a:spcPts val="1000"/>
              </a:spcBef>
              <a:spcAft>
                <a:spcPts val="0"/>
              </a:spcAft>
              <a:buNone/>
            </a:pPr>
            <a:r>
              <a:t/>
            </a:r>
            <a:endParaRPr sz="1800">
              <a:solidFill>
                <a:schemeClr val="dk2"/>
              </a:solidFill>
            </a:endParaRPr>
          </a:p>
        </p:txBody>
      </p:sp>
      <p:sp>
        <p:nvSpPr>
          <p:cNvPr id="151" name="Google Shape;15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5"/>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157" name="Google Shape;157;p25"/>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5"/>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59" name="Google Shape;159;p25"/>
          <p:cNvSpPr txBox="1"/>
          <p:nvPr/>
        </p:nvSpPr>
        <p:spPr>
          <a:xfrm>
            <a:off x="393450" y="119100"/>
            <a:ext cx="83571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Design Requirements and HOQ</a:t>
            </a:r>
            <a:endParaRPr b="1" sz="3600">
              <a:solidFill>
                <a:schemeClr val="lt1"/>
              </a:solidFill>
              <a:latin typeface="Montserrat"/>
              <a:ea typeface="Montserrat"/>
              <a:cs typeface="Montserrat"/>
              <a:sym typeface="Montserrat"/>
            </a:endParaRPr>
          </a:p>
        </p:txBody>
      </p:sp>
      <p:sp>
        <p:nvSpPr>
          <p:cNvPr id="160" name="Google Shape;160;p25"/>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House of Quality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Design Requirements</a:t>
            </a:r>
            <a:endParaRPr sz="2400">
              <a:solidFill>
                <a:schemeClr val="dk1"/>
              </a:solidFill>
            </a:endParaRPr>
          </a:p>
        </p:txBody>
      </p:sp>
      <p:sp>
        <p:nvSpPr>
          <p:cNvPr id="161" name="Google Shape;16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House of Quality</a:t>
            </a:r>
            <a:endParaRPr b="1" sz="3600">
              <a:solidFill>
                <a:schemeClr val="lt1"/>
              </a:solidFill>
              <a:latin typeface="Montserrat"/>
              <a:ea typeface="Montserrat"/>
              <a:cs typeface="Montserrat"/>
              <a:sym typeface="Montserrat"/>
            </a:endParaRPr>
          </a:p>
        </p:txBody>
      </p:sp>
      <p:pic>
        <p:nvPicPr>
          <p:cNvPr id="167" name="Google Shape;167;p26"/>
          <p:cNvPicPr preferRelativeResize="0"/>
          <p:nvPr/>
        </p:nvPicPr>
        <p:blipFill>
          <a:blip r:embed="rId3">
            <a:alphaModFix/>
          </a:blip>
          <a:stretch>
            <a:fillRect/>
          </a:stretch>
        </p:blipFill>
        <p:spPr>
          <a:xfrm>
            <a:off x="4262325" y="1030575"/>
            <a:ext cx="4459974" cy="4088300"/>
          </a:xfrm>
          <a:prstGeom prst="rect">
            <a:avLst/>
          </a:prstGeom>
          <a:noFill/>
          <a:ln cap="flat" cmpd="sng" w="12700">
            <a:solidFill>
              <a:srgbClr val="000000"/>
            </a:solidFill>
            <a:prstDash val="solid"/>
            <a:miter lim="8000"/>
            <a:headEnd len="sm" w="sm" type="none"/>
            <a:tailEnd len="sm" w="sm" type="none"/>
          </a:ln>
        </p:spPr>
      </p:pic>
      <p:sp>
        <p:nvSpPr>
          <p:cNvPr id="168" name="Google Shape;168;p26"/>
          <p:cNvSpPr txBox="1"/>
          <p:nvPr/>
        </p:nvSpPr>
        <p:spPr>
          <a:xfrm>
            <a:off x="201850" y="1176750"/>
            <a:ext cx="3630000" cy="363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The HOQ relates customer needs to functional requirements, describes how the arm design compares to existing products, identifies functional conflicts, and calculates the relative weights of each functional requirement.</a:t>
            </a:r>
            <a:endParaRPr sz="1800">
              <a:solidFill>
                <a:schemeClr val="dk2"/>
              </a:solidFill>
            </a:endParaRPr>
          </a:p>
        </p:txBody>
      </p:sp>
      <p:sp>
        <p:nvSpPr>
          <p:cNvPr id="169" name="Google Shape;16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Design Requirements</a:t>
            </a:r>
            <a:endParaRPr b="1" sz="3600">
              <a:solidFill>
                <a:schemeClr val="lt1"/>
              </a:solidFill>
              <a:latin typeface="Montserrat"/>
              <a:ea typeface="Montserrat"/>
              <a:cs typeface="Montserrat"/>
              <a:sym typeface="Montserrat"/>
            </a:endParaRPr>
          </a:p>
        </p:txBody>
      </p:sp>
      <p:graphicFrame>
        <p:nvGraphicFramePr>
          <p:cNvPr id="175" name="Google Shape;175;p27"/>
          <p:cNvGraphicFramePr/>
          <p:nvPr/>
        </p:nvGraphicFramePr>
        <p:xfrm>
          <a:off x="2690588" y="1475175"/>
          <a:ext cx="3000000" cy="3000000"/>
        </p:xfrm>
        <a:graphic>
          <a:graphicData uri="http://schemas.openxmlformats.org/drawingml/2006/table">
            <a:tbl>
              <a:tblPr>
                <a:noFill/>
                <a:tableStyleId>{00B0C1FE-CCBA-48AB-80C4-BE04CA14E1B3}</a:tableStyleId>
              </a:tblPr>
              <a:tblGrid>
                <a:gridCol w="933450"/>
                <a:gridCol w="457200"/>
                <a:gridCol w="1381125"/>
                <a:gridCol w="2038350"/>
                <a:gridCol w="752475"/>
                <a:gridCol w="390525"/>
              </a:tblGrid>
              <a:tr h="457200">
                <a:tc>
                  <a:txBody>
                    <a:bodyPr/>
                    <a:lstStyle/>
                    <a:p>
                      <a:pPr indent="0" lvl="0" marL="0" rtl="0" algn="ctr">
                        <a:lnSpc>
                          <a:spcPct val="115000"/>
                        </a:lnSpc>
                        <a:spcBef>
                          <a:spcPts val="0"/>
                        </a:spcBef>
                        <a:spcAft>
                          <a:spcPts val="0"/>
                        </a:spcAft>
                        <a:buNone/>
                      </a:pPr>
                      <a:r>
                        <a:rPr b="1" lang="en" sz="1000"/>
                        <a:t>Requirement #</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Need #</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Metric</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Importance Score (1 to 5, 5 = most important)</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Required Values</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Units</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1</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Weight of the Arm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&lt;14</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kg</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t>2</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1,2,4</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Maximum Torque Output</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2-10</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2,3,8</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Positional Accuracy</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10-30</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t>4</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Reach of Robotic Arm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&gt;0.67</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t>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3,5,7</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System Mass Distribution</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0.209</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kg/cm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t>6</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Movement Speed of the Arm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m/s</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7</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1,2,3,5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Frequency of Motion</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Hz</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bl>
          </a:graphicData>
        </a:graphic>
      </p:graphicFrame>
      <p:sp>
        <p:nvSpPr>
          <p:cNvPr id="176" name="Google Shape;176;p27"/>
          <p:cNvSpPr txBox="1"/>
          <p:nvPr/>
        </p:nvSpPr>
        <p:spPr>
          <a:xfrm>
            <a:off x="-65200" y="1064400"/>
            <a:ext cx="2755800" cy="3014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The Design Requirements Table cross-references requirements with the customer needs satisfied. The table provides the importance of each metric as well as the target value. </a:t>
            </a:r>
            <a:endParaRPr sz="1800">
              <a:solidFill>
                <a:schemeClr val="dk2"/>
              </a:solidFill>
            </a:endParaRPr>
          </a:p>
        </p:txBody>
      </p:sp>
      <p:sp>
        <p:nvSpPr>
          <p:cNvPr id="177" name="Google Shape;17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8"/>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183" name="Google Shape;183;p28"/>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8"/>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85" name="Google Shape;185;p28"/>
          <p:cNvSpPr txBox="1"/>
          <p:nvPr/>
        </p:nvSpPr>
        <p:spPr>
          <a:xfrm>
            <a:off x="393450" y="119100"/>
            <a:ext cx="83571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Functional Modeling</a:t>
            </a:r>
            <a:endParaRPr b="1" sz="3600">
              <a:solidFill>
                <a:schemeClr val="lt1"/>
              </a:solidFill>
              <a:latin typeface="Montserrat"/>
              <a:ea typeface="Montserrat"/>
              <a:cs typeface="Montserrat"/>
              <a:sym typeface="Montserrat"/>
            </a:endParaRPr>
          </a:p>
        </p:txBody>
      </p:sp>
      <p:sp>
        <p:nvSpPr>
          <p:cNvPr id="186" name="Google Shape;186;p28"/>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Black Box</a:t>
            </a:r>
            <a:r>
              <a:rPr lang="en" sz="2400">
                <a:solidFill>
                  <a:schemeClr val="dk1"/>
                </a:solidFill>
              </a:rPr>
              <a:t> Model</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Complete </a:t>
            </a:r>
            <a:r>
              <a:rPr lang="en" sz="2400">
                <a:solidFill>
                  <a:schemeClr val="dk1"/>
                </a:solidFill>
              </a:rPr>
              <a:t>Functional</a:t>
            </a:r>
            <a:r>
              <a:rPr lang="en" sz="2400">
                <a:solidFill>
                  <a:schemeClr val="dk1"/>
                </a:solidFill>
              </a:rPr>
              <a:t> Model</a:t>
            </a:r>
            <a:endParaRPr sz="2400">
              <a:solidFill>
                <a:schemeClr val="dk1"/>
              </a:solidFill>
            </a:endParaRPr>
          </a:p>
        </p:txBody>
      </p:sp>
      <p:sp>
        <p:nvSpPr>
          <p:cNvPr id="187" name="Google Shape;18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4500">
                <a:solidFill>
                  <a:schemeClr val="lt1"/>
                </a:solidFill>
                <a:latin typeface="Montserrat"/>
                <a:ea typeface="Montserrat"/>
                <a:cs typeface="Montserrat"/>
                <a:sym typeface="Montserrat"/>
              </a:rPr>
              <a:t>Functional Modeling</a:t>
            </a:r>
            <a:endParaRPr b="1" sz="4500">
              <a:solidFill>
                <a:schemeClr val="lt1"/>
              </a:solidFill>
              <a:latin typeface="Montserrat"/>
              <a:ea typeface="Montserrat"/>
              <a:cs typeface="Montserrat"/>
              <a:sym typeface="Montserrat"/>
            </a:endParaRPr>
          </a:p>
        </p:txBody>
      </p:sp>
      <p:sp>
        <p:nvSpPr>
          <p:cNvPr id="193" name="Google Shape;193;p29"/>
          <p:cNvSpPr txBox="1"/>
          <p:nvPr/>
        </p:nvSpPr>
        <p:spPr>
          <a:xfrm>
            <a:off x="228300" y="1018500"/>
            <a:ext cx="86874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In order to understand what functions need to be completed by the design, the team developed a Functional Model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Outlines what the proposed robotic arm design aims to achieve using standardized solution-neutral language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Input and output flows were identified by analyzing the energy, materials, and signals required for the model to fulfill its function</a:t>
            </a:r>
            <a:endParaRPr>
              <a:solidFill>
                <a:schemeClr val="dk1"/>
              </a:solidFill>
            </a:endParaRPr>
          </a:p>
        </p:txBody>
      </p:sp>
      <p:pic>
        <p:nvPicPr>
          <p:cNvPr id="194" name="Google Shape;194;p29"/>
          <p:cNvPicPr preferRelativeResize="0"/>
          <p:nvPr/>
        </p:nvPicPr>
        <p:blipFill rotWithShape="1">
          <a:blip r:embed="rId3">
            <a:alphaModFix/>
          </a:blip>
          <a:srcRect b="17264" l="0" r="0" t="12981"/>
          <a:stretch/>
        </p:blipFill>
        <p:spPr>
          <a:xfrm>
            <a:off x="547106" y="2657700"/>
            <a:ext cx="7784044" cy="2357675"/>
          </a:xfrm>
          <a:prstGeom prst="rect">
            <a:avLst/>
          </a:prstGeom>
          <a:noFill/>
          <a:ln>
            <a:noFill/>
          </a:ln>
        </p:spPr>
      </p:pic>
      <p:sp>
        <p:nvSpPr>
          <p:cNvPr id="195" name="Google Shape;19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Functional Modeling</a:t>
            </a:r>
            <a:endParaRPr b="1" sz="3600">
              <a:solidFill>
                <a:schemeClr val="lt1"/>
              </a:solidFill>
              <a:latin typeface="Montserrat"/>
              <a:ea typeface="Montserrat"/>
              <a:cs typeface="Montserrat"/>
              <a:sym typeface="Montserrat"/>
            </a:endParaRPr>
          </a:p>
        </p:txBody>
      </p:sp>
      <p:sp>
        <p:nvSpPr>
          <p:cNvPr id="201" name="Google Shape;201;p30"/>
          <p:cNvSpPr txBox="1"/>
          <p:nvPr/>
        </p:nvSpPr>
        <p:spPr>
          <a:xfrm>
            <a:off x="0" y="1413075"/>
            <a:ext cx="22584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Each customer need was then linked to a corresponding functional flow</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All subfunction chains were then merged into a single diagram</a:t>
            </a:r>
            <a:endParaRPr sz="1300">
              <a:solidFill>
                <a:schemeClr val="dk1"/>
              </a:solidFill>
            </a:endParaRPr>
          </a:p>
        </p:txBody>
      </p:sp>
      <p:pic>
        <p:nvPicPr>
          <p:cNvPr id="202" name="Google Shape;202;p30"/>
          <p:cNvPicPr preferRelativeResize="0"/>
          <p:nvPr/>
        </p:nvPicPr>
        <p:blipFill>
          <a:blip r:embed="rId3">
            <a:alphaModFix/>
          </a:blip>
          <a:stretch>
            <a:fillRect/>
          </a:stretch>
        </p:blipFill>
        <p:spPr>
          <a:xfrm>
            <a:off x="2183100" y="1099775"/>
            <a:ext cx="6904050" cy="3878475"/>
          </a:xfrm>
          <a:prstGeom prst="rect">
            <a:avLst/>
          </a:prstGeom>
          <a:noFill/>
          <a:ln cap="flat" cmpd="sng" w="19050">
            <a:solidFill>
              <a:schemeClr val="dk1"/>
            </a:solidFill>
            <a:prstDash val="solid"/>
            <a:round/>
            <a:headEnd len="sm" w="sm" type="none"/>
            <a:tailEnd len="sm" w="sm" type="none"/>
          </a:ln>
        </p:spPr>
      </p:pic>
      <p:sp>
        <p:nvSpPr>
          <p:cNvPr id="203" name="Google Shape;2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1"/>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209" name="Google Shape;209;p31"/>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1"/>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211" name="Google Shape;211;p31"/>
          <p:cNvSpPr txBox="1"/>
          <p:nvPr/>
        </p:nvSpPr>
        <p:spPr>
          <a:xfrm>
            <a:off x="1414188" y="119100"/>
            <a:ext cx="63156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Concept Generation</a:t>
            </a:r>
            <a:endParaRPr b="1" sz="4500">
              <a:solidFill>
                <a:schemeClr val="lt1"/>
              </a:solidFill>
              <a:latin typeface="Montserrat"/>
              <a:ea typeface="Montserrat"/>
              <a:cs typeface="Montserrat"/>
              <a:sym typeface="Montserrat"/>
            </a:endParaRPr>
          </a:p>
        </p:txBody>
      </p:sp>
      <p:sp>
        <p:nvSpPr>
          <p:cNvPr id="212" name="Google Shape;212;p31"/>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  Brainstorming</a:t>
            </a:r>
            <a:endParaRPr sz="2400">
              <a:solidFill>
                <a:schemeClr val="dk1"/>
              </a:solidFill>
            </a:endParaRPr>
          </a:p>
          <a:p>
            <a:pPr indent="0" lvl="0" marL="0" rtl="0" algn="l">
              <a:spcBef>
                <a:spcPts val="0"/>
              </a:spcBef>
              <a:spcAft>
                <a:spcPts val="0"/>
              </a:spcAft>
              <a:buNone/>
            </a:pPr>
            <a:r>
              <a:rPr lang="en" sz="2400">
                <a:solidFill>
                  <a:schemeClr val="dk1"/>
                </a:solidFill>
              </a:rPr>
              <a:t>II. Design by Analogy</a:t>
            </a:r>
            <a:endParaRPr sz="2400">
              <a:solidFill>
                <a:schemeClr val="dk1"/>
              </a:solidFill>
            </a:endParaRPr>
          </a:p>
          <a:p>
            <a:pPr indent="0" lvl="0" marL="0" rtl="0" algn="l">
              <a:spcBef>
                <a:spcPts val="0"/>
              </a:spcBef>
              <a:spcAft>
                <a:spcPts val="0"/>
              </a:spcAft>
              <a:buNone/>
            </a:pPr>
            <a:r>
              <a:rPr lang="en" sz="2400">
                <a:solidFill>
                  <a:schemeClr val="dk1"/>
                </a:solidFill>
              </a:rPr>
              <a:t>III. TIPS/TRIZ</a:t>
            </a:r>
            <a:endParaRPr sz="2400">
              <a:solidFill>
                <a:schemeClr val="dk1"/>
              </a:solidFill>
            </a:endParaRPr>
          </a:p>
          <a:p>
            <a:pPr indent="0" lvl="0" marL="0" rtl="0" algn="l">
              <a:spcBef>
                <a:spcPts val="0"/>
              </a:spcBef>
              <a:spcAft>
                <a:spcPts val="0"/>
              </a:spcAft>
              <a:buNone/>
            </a:pPr>
            <a:r>
              <a:rPr lang="en" sz="2400">
                <a:solidFill>
                  <a:schemeClr val="dk1"/>
                </a:solidFill>
              </a:rPr>
              <a:t>IIII. Morphological Analysis</a:t>
            </a:r>
            <a:endParaRPr sz="2400">
              <a:solidFill>
                <a:schemeClr val="dk1"/>
              </a:solidFill>
            </a:endParaRPr>
          </a:p>
        </p:txBody>
      </p:sp>
      <p:sp>
        <p:nvSpPr>
          <p:cNvPr id="213" name="Google Shape;21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lt1"/>
                </a:solidFill>
                <a:latin typeface="Montserrat"/>
                <a:ea typeface="Montserrat"/>
                <a:cs typeface="Montserrat"/>
                <a:sym typeface="Montserrat"/>
              </a:rPr>
              <a:t>Agenda</a:t>
            </a:r>
            <a:endParaRPr b="1" sz="4500">
              <a:solidFill>
                <a:schemeClr val="lt1"/>
              </a:solidFill>
              <a:latin typeface="Montserrat"/>
              <a:ea typeface="Montserrat"/>
              <a:cs typeface="Montserrat"/>
              <a:sym typeface="Montserrat"/>
            </a:endParaRPr>
          </a:p>
        </p:txBody>
      </p:sp>
      <p:sp>
        <p:nvSpPr>
          <p:cNvPr id="65" name="Google Shape;65;p14"/>
          <p:cNvSpPr txBox="1"/>
          <p:nvPr/>
        </p:nvSpPr>
        <p:spPr>
          <a:xfrm>
            <a:off x="185275" y="1067625"/>
            <a:ext cx="8729100" cy="26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endParaRPr>
          </a:p>
        </p:txBody>
      </p:sp>
      <p:sp>
        <p:nvSpPr>
          <p:cNvPr id="66" name="Google Shape;66;p14"/>
          <p:cNvSpPr txBox="1"/>
          <p:nvPr/>
        </p:nvSpPr>
        <p:spPr>
          <a:xfrm>
            <a:off x="293400" y="1162350"/>
            <a:ext cx="8557200" cy="32394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AutoNum type="arabicPeriod"/>
            </a:pPr>
            <a:r>
              <a:rPr lang="en" sz="2100">
                <a:solidFill>
                  <a:schemeClr val="dk1"/>
                </a:solidFill>
              </a:rPr>
              <a:t>Introduction</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Problem</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Customer Needs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Design Requirements and HOQ</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Functional Modeling</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Concept Generation</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Concept Refinement</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Concept Selection</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MEEN 401 Scheduling and Managing a Project</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Final Deliverables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 sz="2100">
                <a:solidFill>
                  <a:schemeClr val="dk1"/>
                </a:solidFill>
              </a:rPr>
              <a:t>Future Work</a:t>
            </a:r>
            <a:endParaRPr sz="2100">
              <a:solidFill>
                <a:schemeClr val="dk1"/>
              </a:solidFill>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Brainstorming</a:t>
            </a:r>
            <a:endParaRPr b="1" sz="3600">
              <a:solidFill>
                <a:schemeClr val="lt1"/>
              </a:solidFill>
              <a:latin typeface="Montserrat"/>
              <a:ea typeface="Montserrat"/>
              <a:cs typeface="Montserrat"/>
              <a:sym typeface="Montserrat"/>
            </a:endParaRPr>
          </a:p>
        </p:txBody>
      </p:sp>
      <p:sp>
        <p:nvSpPr>
          <p:cNvPr id="219" name="Google Shape;219;p32"/>
          <p:cNvSpPr txBox="1"/>
          <p:nvPr/>
        </p:nvSpPr>
        <p:spPr>
          <a:xfrm>
            <a:off x="275550" y="991475"/>
            <a:ext cx="8592900" cy="1345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Brainstorming is a creative problem-solving technique used to generate a large number of ideas in a short period of time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Encourages open, free-flowing </a:t>
            </a:r>
            <a:r>
              <a:rPr lang="en">
                <a:solidFill>
                  <a:schemeClr val="dk1"/>
                </a:solidFill>
              </a:rPr>
              <a:t>thinking</a:t>
            </a:r>
            <a:r>
              <a:rPr lang="en">
                <a:solidFill>
                  <a:schemeClr val="dk1"/>
                </a:solidFill>
              </a:rPr>
              <a:t> and emphasizes quantity over quality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team focused on how the joints of the manipulator would move</a:t>
            </a:r>
            <a:endParaRPr>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p:txBody>
      </p:sp>
      <p:pic>
        <p:nvPicPr>
          <p:cNvPr id="220" name="Google Shape;220;p32"/>
          <p:cNvPicPr preferRelativeResize="0"/>
          <p:nvPr/>
        </p:nvPicPr>
        <p:blipFill>
          <a:blip r:embed="rId3">
            <a:alphaModFix/>
          </a:blip>
          <a:stretch>
            <a:fillRect/>
          </a:stretch>
        </p:blipFill>
        <p:spPr>
          <a:xfrm>
            <a:off x="1308927" y="2103075"/>
            <a:ext cx="6381949" cy="3040425"/>
          </a:xfrm>
          <a:prstGeom prst="rect">
            <a:avLst/>
          </a:prstGeom>
          <a:noFill/>
          <a:ln cap="flat" cmpd="sng" w="12700">
            <a:solidFill>
              <a:srgbClr val="000000"/>
            </a:solidFill>
            <a:prstDash val="solid"/>
            <a:miter lim="8000"/>
            <a:headEnd len="sm" w="sm" type="none"/>
            <a:tailEnd len="sm" w="sm" type="none"/>
          </a:ln>
        </p:spPr>
      </p:pic>
      <p:sp>
        <p:nvSpPr>
          <p:cNvPr id="221" name="Google Shape;22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Theory of Inventive Problem Solving</a:t>
            </a:r>
            <a:endParaRPr b="1" sz="3600">
              <a:solidFill>
                <a:schemeClr val="lt1"/>
              </a:solidFill>
              <a:latin typeface="Montserrat"/>
              <a:ea typeface="Montserrat"/>
              <a:cs typeface="Montserrat"/>
              <a:sym typeface="Montserrat"/>
            </a:endParaRPr>
          </a:p>
        </p:txBody>
      </p:sp>
      <p:sp>
        <p:nvSpPr>
          <p:cNvPr id="227" name="Google Shape;227;p33"/>
          <p:cNvSpPr txBox="1"/>
          <p:nvPr/>
        </p:nvSpPr>
        <p:spPr>
          <a:xfrm>
            <a:off x="-111950" y="1095000"/>
            <a:ext cx="4383600" cy="4228200"/>
          </a:xfrm>
          <a:prstGeom prst="rect">
            <a:avLst/>
          </a:prstGeom>
          <a:noFill/>
          <a:ln>
            <a:noFill/>
          </a:ln>
        </p:spPr>
        <p:txBody>
          <a:bodyPr anchorCtr="0" anchor="t" bIns="91425" lIns="91425" spcFirstLastPara="1" rIns="91425" wrap="square" tIns="91425">
            <a:spAutoFit/>
          </a:bodyPr>
          <a:lstStyle/>
          <a:p>
            <a:pPr indent="-327025" lvl="0" marL="457200" rtl="0" algn="l">
              <a:lnSpc>
                <a:spcPct val="115000"/>
              </a:lnSpc>
              <a:spcBef>
                <a:spcPts val="0"/>
              </a:spcBef>
              <a:spcAft>
                <a:spcPts val="0"/>
              </a:spcAft>
              <a:buClr>
                <a:schemeClr val="dk1"/>
              </a:buClr>
              <a:buSzPts val="1550"/>
              <a:buChar char="●"/>
            </a:pPr>
            <a:r>
              <a:rPr lang="en" sz="1550">
                <a:solidFill>
                  <a:schemeClr val="dk1"/>
                </a:solidFill>
              </a:rPr>
              <a:t>Theory of Inventive Problem Solving (TRIZ) is a structured idea generation method developed by analyzing patents</a:t>
            </a:r>
            <a:endParaRPr sz="1550">
              <a:solidFill>
                <a:schemeClr val="dk1"/>
              </a:solidFill>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rPr>
              <a:t>By focusing on eliminating trade-offs and conflicts within a system, TRIZ fosters breakthrough thinking and drives innovation</a:t>
            </a:r>
            <a:endParaRPr sz="1550">
              <a:solidFill>
                <a:schemeClr val="dk1"/>
              </a:solidFill>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rPr>
              <a:t>The team identified 2 conflicts</a:t>
            </a:r>
            <a:endParaRPr sz="1550">
              <a:solidFill>
                <a:schemeClr val="dk1"/>
              </a:solidFill>
            </a:endParaRPr>
          </a:p>
          <a:p>
            <a:pPr indent="-327025" lvl="0" marL="914400" rtl="0" algn="l">
              <a:spcBef>
                <a:spcPts val="0"/>
              </a:spcBef>
              <a:spcAft>
                <a:spcPts val="0"/>
              </a:spcAft>
              <a:buClr>
                <a:schemeClr val="dk1"/>
              </a:buClr>
              <a:buSzPts val="1550"/>
              <a:buAutoNum type="arabicParenR"/>
            </a:pPr>
            <a:r>
              <a:rPr i="1" lang="en" sz="1550">
                <a:solidFill>
                  <a:schemeClr val="dk1"/>
                </a:solidFill>
              </a:rPr>
              <a:t>Decreasing the weight of a moving object (Parameter 1) and increasing the velocity (Parameter 9)</a:t>
            </a:r>
            <a:endParaRPr i="1" sz="1550">
              <a:solidFill>
                <a:schemeClr val="dk1"/>
              </a:solidFill>
            </a:endParaRPr>
          </a:p>
          <a:p>
            <a:pPr indent="-327025" lvl="0" marL="914400" rtl="0" algn="l">
              <a:spcBef>
                <a:spcPts val="0"/>
              </a:spcBef>
              <a:spcAft>
                <a:spcPts val="0"/>
              </a:spcAft>
              <a:buClr>
                <a:schemeClr val="dk1"/>
              </a:buClr>
              <a:buSzPts val="1550"/>
              <a:buAutoNum type="arabicParenR"/>
            </a:pPr>
            <a:r>
              <a:rPr i="1" lang="en" sz="1550">
                <a:solidFill>
                  <a:schemeClr val="dk1"/>
                </a:solidFill>
              </a:rPr>
              <a:t>Decreasing the complexity of the design object (Parameter 36) and increasing the velocity (Parameter 9)</a:t>
            </a:r>
            <a:endParaRPr i="1" sz="1550">
              <a:solidFill>
                <a:schemeClr val="dk1"/>
              </a:solidFill>
            </a:endParaRPr>
          </a:p>
          <a:p>
            <a:pPr indent="0" lvl="0" marL="9144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p:txBody>
      </p:sp>
      <p:pic>
        <p:nvPicPr>
          <p:cNvPr id="228" name="Google Shape;228;p33"/>
          <p:cNvPicPr preferRelativeResize="0"/>
          <p:nvPr/>
        </p:nvPicPr>
        <p:blipFill>
          <a:blip r:embed="rId3">
            <a:alphaModFix/>
          </a:blip>
          <a:stretch>
            <a:fillRect/>
          </a:stretch>
        </p:blipFill>
        <p:spPr>
          <a:xfrm>
            <a:off x="4124425" y="1571125"/>
            <a:ext cx="4954825" cy="2739650"/>
          </a:xfrm>
          <a:prstGeom prst="rect">
            <a:avLst/>
          </a:prstGeom>
          <a:noFill/>
          <a:ln cap="flat" cmpd="sng" w="12700">
            <a:solidFill>
              <a:srgbClr val="000000"/>
            </a:solidFill>
            <a:prstDash val="solid"/>
            <a:miter lim="8000"/>
            <a:headEnd len="sm" w="sm" type="none"/>
            <a:tailEnd len="sm" w="sm" type="none"/>
          </a:ln>
        </p:spPr>
      </p:pic>
      <p:sp>
        <p:nvSpPr>
          <p:cNvPr id="229" name="Google Shape;22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TRIZ Continued</a:t>
            </a:r>
            <a:endParaRPr b="1" sz="3600">
              <a:solidFill>
                <a:schemeClr val="lt1"/>
              </a:solidFill>
              <a:latin typeface="Montserrat"/>
              <a:ea typeface="Montserrat"/>
              <a:cs typeface="Montserrat"/>
              <a:sym typeface="Montserrat"/>
            </a:endParaRPr>
          </a:p>
        </p:txBody>
      </p:sp>
      <p:sp>
        <p:nvSpPr>
          <p:cNvPr id="235" name="Google Shape;235;p34"/>
          <p:cNvSpPr txBox="1"/>
          <p:nvPr/>
        </p:nvSpPr>
        <p:spPr>
          <a:xfrm>
            <a:off x="76300" y="1514675"/>
            <a:ext cx="2934600" cy="3062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Char char="●"/>
            </a:pPr>
            <a:r>
              <a:rPr lang="en" sz="1700">
                <a:solidFill>
                  <a:schemeClr val="dk1"/>
                </a:solidFill>
              </a:rPr>
              <a:t>Once the conflicts were defined in generalized engineering parameters, the TRIZ contradiction matrix was used to identify </a:t>
            </a:r>
            <a:r>
              <a:rPr lang="en" sz="1700">
                <a:solidFill>
                  <a:schemeClr val="dk1"/>
                </a:solidFill>
              </a:rPr>
              <a:t>design</a:t>
            </a:r>
            <a:r>
              <a:rPr lang="en" sz="1700">
                <a:solidFill>
                  <a:schemeClr val="dk1"/>
                </a:solidFill>
              </a:rPr>
              <a:t> principles that could be used to generate solutions</a:t>
            </a:r>
            <a:endParaRPr sz="17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p:txBody>
      </p:sp>
      <p:pic>
        <p:nvPicPr>
          <p:cNvPr id="236" name="Google Shape;236;p34"/>
          <p:cNvPicPr preferRelativeResize="0"/>
          <p:nvPr/>
        </p:nvPicPr>
        <p:blipFill>
          <a:blip r:embed="rId3">
            <a:alphaModFix/>
          </a:blip>
          <a:stretch>
            <a:fillRect/>
          </a:stretch>
        </p:blipFill>
        <p:spPr>
          <a:xfrm>
            <a:off x="3105200" y="962513"/>
            <a:ext cx="5989700" cy="4029221"/>
          </a:xfrm>
          <a:prstGeom prst="rect">
            <a:avLst/>
          </a:prstGeom>
          <a:noFill/>
          <a:ln cap="flat" cmpd="sng" w="12700">
            <a:solidFill>
              <a:srgbClr val="000000"/>
            </a:solidFill>
            <a:prstDash val="solid"/>
            <a:miter lim="8000"/>
            <a:headEnd len="sm" w="sm" type="none"/>
            <a:tailEnd len="sm" w="sm" type="none"/>
          </a:ln>
        </p:spPr>
      </p:pic>
      <p:sp>
        <p:nvSpPr>
          <p:cNvPr id="237" name="Google Shape;23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TRIZ Continued</a:t>
            </a:r>
            <a:endParaRPr b="1" sz="3600">
              <a:solidFill>
                <a:schemeClr val="lt1"/>
              </a:solidFill>
              <a:latin typeface="Montserrat"/>
              <a:ea typeface="Montserrat"/>
              <a:cs typeface="Montserrat"/>
              <a:sym typeface="Montserrat"/>
            </a:endParaRPr>
          </a:p>
        </p:txBody>
      </p:sp>
      <p:graphicFrame>
        <p:nvGraphicFramePr>
          <p:cNvPr id="243" name="Google Shape;243;p35"/>
          <p:cNvGraphicFramePr/>
          <p:nvPr/>
        </p:nvGraphicFramePr>
        <p:xfrm>
          <a:off x="529850" y="1267250"/>
          <a:ext cx="3000000" cy="3000000"/>
        </p:xfrm>
        <a:graphic>
          <a:graphicData uri="http://schemas.openxmlformats.org/drawingml/2006/table">
            <a:tbl>
              <a:tblPr>
                <a:noFill/>
                <a:tableStyleId>{FEBF4BF0-ED32-4F2C-96DD-F86D445FA975}</a:tableStyleId>
              </a:tblPr>
              <a:tblGrid>
                <a:gridCol w="4061800"/>
                <a:gridCol w="4061800"/>
              </a:tblGrid>
              <a:tr h="40565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Conflict</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Principals</a:t>
                      </a:r>
                      <a:endParaRPr b="1" sz="1100">
                        <a:latin typeface="Times New Roman"/>
                        <a:ea typeface="Times New Roman"/>
                        <a:cs typeface="Times New Roman"/>
                        <a:sym typeface="Times New Roman"/>
                      </a:endParaRPr>
                    </a:p>
                  </a:txBody>
                  <a:tcPr marT="63500" marB="63500" marR="63500" marL="63500">
                    <a:solidFill>
                      <a:srgbClr val="CCCCCC"/>
                    </a:solidFill>
                  </a:tcPr>
                </a:tc>
              </a:tr>
              <a:tr h="405650">
                <a:tc rowSpan="4">
                  <a:txBody>
                    <a:bodyPr/>
                    <a:lstStyle/>
                    <a:p>
                      <a:pPr indent="0" lvl="0" marL="0" rtl="0" algn="l">
                        <a:spcBef>
                          <a:spcPts val="0"/>
                        </a:spcBef>
                        <a:spcAft>
                          <a:spcPts val="0"/>
                        </a:spcAft>
                        <a:buNone/>
                      </a:pPr>
                      <a:r>
                        <a:t/>
                      </a:r>
                      <a:endParaRPr i="1" sz="1550">
                        <a:solidFill>
                          <a:schemeClr val="dk1"/>
                        </a:solidFill>
                      </a:endParaRPr>
                    </a:p>
                    <a:p>
                      <a:pPr indent="0" lvl="0" marL="0" rtl="0" algn="l">
                        <a:spcBef>
                          <a:spcPts val="0"/>
                        </a:spcBef>
                        <a:spcAft>
                          <a:spcPts val="0"/>
                        </a:spcAft>
                        <a:buNone/>
                      </a:pPr>
                      <a:r>
                        <a:t/>
                      </a:r>
                      <a:endParaRPr i="1" sz="1550">
                        <a:solidFill>
                          <a:schemeClr val="dk1"/>
                        </a:solidFill>
                      </a:endParaRPr>
                    </a:p>
                    <a:p>
                      <a:pPr indent="0" lvl="0" marL="0" rtl="0" algn="l">
                        <a:spcBef>
                          <a:spcPts val="0"/>
                        </a:spcBef>
                        <a:spcAft>
                          <a:spcPts val="0"/>
                        </a:spcAft>
                        <a:buNone/>
                      </a:pPr>
                      <a:r>
                        <a:rPr i="1" lang="en" sz="1550">
                          <a:solidFill>
                            <a:schemeClr val="dk1"/>
                          </a:solidFill>
                        </a:rPr>
                        <a:t>1) </a:t>
                      </a:r>
                      <a:r>
                        <a:rPr i="1" lang="en" sz="1550">
                          <a:solidFill>
                            <a:schemeClr val="dk1"/>
                          </a:solidFill>
                        </a:rPr>
                        <a:t>Decreasing the weight of a moving object (Parameter 1) and increasing the velocity (Parameter 9)</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 Taking out</a:t>
                      </a:r>
                      <a:endParaRPr sz="1100">
                        <a:latin typeface="Times New Roman"/>
                        <a:ea typeface="Times New Roman"/>
                        <a:cs typeface="Times New Roman"/>
                        <a:sym typeface="Times New Roman"/>
                      </a:endParaRPr>
                    </a:p>
                  </a:txBody>
                  <a:tcPr marT="63500" marB="63500" marR="63500" marL="63500"/>
                </a:tc>
              </a:tr>
              <a:tr h="405650">
                <a:tc vMerge="1"/>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28: Mechanics substitution</a:t>
                      </a:r>
                      <a:endParaRPr sz="1100">
                        <a:latin typeface="Times New Roman"/>
                        <a:ea typeface="Times New Roman"/>
                        <a:cs typeface="Times New Roman"/>
                        <a:sym typeface="Times New Roman"/>
                      </a:endParaRPr>
                    </a:p>
                  </a:txBody>
                  <a:tcPr marT="63500" marB="63500" marR="63500" marL="63500"/>
                </a:tc>
              </a:tr>
              <a:tr h="405650">
                <a:tc vMerge="1"/>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13: ‘The other way round’</a:t>
                      </a:r>
                      <a:endParaRPr sz="1100">
                        <a:latin typeface="Times New Roman"/>
                        <a:ea typeface="Times New Roman"/>
                        <a:cs typeface="Times New Roman"/>
                        <a:sym typeface="Times New Roman"/>
                      </a:endParaRPr>
                    </a:p>
                  </a:txBody>
                  <a:tcPr marT="63500" marB="63500" marR="63500" marL="63500"/>
                </a:tc>
              </a:tr>
              <a:tr h="405650">
                <a:tc vMerge="1"/>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38: Strong oxidants</a:t>
                      </a:r>
                      <a:endParaRPr sz="1100">
                        <a:latin typeface="Times New Roman"/>
                        <a:ea typeface="Times New Roman"/>
                        <a:cs typeface="Times New Roman"/>
                        <a:sym typeface="Times New Roman"/>
                      </a:endParaRPr>
                    </a:p>
                  </a:txBody>
                  <a:tcPr marT="63500" marB="63500" marR="63500" marL="63500"/>
                </a:tc>
              </a:tr>
              <a:tr h="405650">
                <a:tc rowSpan="4">
                  <a:txBody>
                    <a:bodyPr/>
                    <a:lstStyle/>
                    <a:p>
                      <a:pPr indent="0" lvl="0" marL="0" rtl="0" algn="ctr">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i="1" lang="en" sz="1550">
                          <a:solidFill>
                            <a:schemeClr val="dk1"/>
                          </a:solidFill>
                        </a:rPr>
                        <a:t>2) D</a:t>
                      </a:r>
                      <a:r>
                        <a:rPr i="1" lang="en" sz="1550">
                          <a:solidFill>
                            <a:schemeClr val="dk1"/>
                          </a:solidFill>
                        </a:rPr>
                        <a:t>ecreasing the complexity of the design object (Parameter 36) and increasing the velocity (Parameter 9)</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28: Mechanics substitution</a:t>
                      </a:r>
                      <a:endParaRPr sz="1100">
                        <a:latin typeface="Times New Roman"/>
                        <a:ea typeface="Times New Roman"/>
                        <a:cs typeface="Times New Roman"/>
                        <a:sym typeface="Times New Roman"/>
                      </a:endParaRPr>
                    </a:p>
                  </a:txBody>
                  <a:tcPr marT="63500" marB="63500" marR="63500" marL="63500"/>
                </a:tc>
              </a:tr>
              <a:tr h="405650">
                <a:tc vMerge="1"/>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 Asymmetry</a:t>
                      </a:r>
                      <a:endParaRPr sz="1100">
                        <a:latin typeface="Times New Roman"/>
                        <a:ea typeface="Times New Roman"/>
                        <a:cs typeface="Times New Roman"/>
                        <a:sym typeface="Times New Roman"/>
                      </a:endParaRPr>
                    </a:p>
                  </a:txBody>
                  <a:tcPr marT="63500" marB="63500" marR="63500" marL="63500"/>
                </a:tc>
              </a:tr>
              <a:tr h="402300">
                <a:tc vMerge="1"/>
                <a:tc rowSpan="2">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10: Preliminary action</a:t>
                      </a:r>
                      <a:endParaRPr sz="1100">
                        <a:latin typeface="Times New Roman"/>
                        <a:ea typeface="Times New Roman"/>
                        <a:cs typeface="Times New Roman"/>
                        <a:sym typeface="Times New Roman"/>
                      </a:endParaRPr>
                    </a:p>
                  </a:txBody>
                  <a:tcPr marT="63500" marB="63500" marR="63500" marL="63500"/>
                </a:tc>
              </a:tr>
              <a:tr h="64725">
                <a:tc vMerge="1"/>
                <a:tc vMerge="1"/>
              </a:tr>
            </a:tbl>
          </a:graphicData>
        </a:graphic>
      </p:graphicFrame>
      <p:sp>
        <p:nvSpPr>
          <p:cNvPr id="244" name="Google Shape;24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Design by Analogy</a:t>
            </a:r>
            <a:endParaRPr b="1" sz="3600">
              <a:solidFill>
                <a:schemeClr val="lt1"/>
              </a:solidFill>
              <a:latin typeface="Montserrat"/>
              <a:ea typeface="Montserrat"/>
              <a:cs typeface="Montserrat"/>
              <a:sym typeface="Montserrat"/>
            </a:endParaRPr>
          </a:p>
        </p:txBody>
      </p:sp>
      <p:sp>
        <p:nvSpPr>
          <p:cNvPr id="250" name="Google Shape;250;p36"/>
          <p:cNvSpPr txBox="1"/>
          <p:nvPr/>
        </p:nvSpPr>
        <p:spPr>
          <a:xfrm>
            <a:off x="109675" y="1127600"/>
            <a:ext cx="6127200" cy="23241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chemeClr val="dk1"/>
              </a:buClr>
              <a:buSzPts val="1600"/>
              <a:buChar char="●"/>
            </a:pPr>
            <a:r>
              <a:rPr lang="en" sz="1600">
                <a:solidFill>
                  <a:schemeClr val="dk1"/>
                </a:solidFill>
              </a:rPr>
              <a:t>Design by analogy is an idea generation method that takes </a:t>
            </a:r>
            <a:r>
              <a:rPr lang="en" sz="1600">
                <a:solidFill>
                  <a:schemeClr val="dk1"/>
                </a:solidFill>
              </a:rPr>
              <a:t>inspiration</a:t>
            </a:r>
            <a:r>
              <a:rPr lang="en" sz="1600">
                <a:solidFill>
                  <a:schemeClr val="dk1"/>
                </a:solidFill>
              </a:rPr>
              <a:t> from natural systems to solve a </a:t>
            </a:r>
            <a:r>
              <a:rPr lang="en" sz="1600">
                <a:solidFill>
                  <a:schemeClr val="dk1"/>
                </a:solidFill>
              </a:rPr>
              <a:t>design</a:t>
            </a:r>
            <a:r>
              <a:rPr lang="en" sz="1600">
                <a:solidFill>
                  <a:schemeClr val="dk1"/>
                </a:solidFill>
              </a:rPr>
              <a:t> problem</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By identifying similarities between the present challenge and analogous situations in unrelated domains, designers can leverage proven principles and approaches to generate innovative concepts</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The team chose to research an elephant trunk and human arm</a:t>
            </a:r>
            <a:endParaRPr sz="16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p:txBody>
      </p:sp>
      <p:pic>
        <p:nvPicPr>
          <p:cNvPr id="251" name="Google Shape;251;p36"/>
          <p:cNvPicPr preferRelativeResize="0"/>
          <p:nvPr/>
        </p:nvPicPr>
        <p:blipFill>
          <a:blip r:embed="rId3">
            <a:alphaModFix/>
          </a:blip>
          <a:stretch>
            <a:fillRect/>
          </a:stretch>
        </p:blipFill>
        <p:spPr>
          <a:xfrm>
            <a:off x="186011" y="3270325"/>
            <a:ext cx="3307264" cy="1722525"/>
          </a:xfrm>
          <a:prstGeom prst="rect">
            <a:avLst/>
          </a:prstGeom>
          <a:noFill/>
          <a:ln cap="flat" cmpd="sng" w="12700">
            <a:solidFill>
              <a:srgbClr val="000000"/>
            </a:solidFill>
            <a:prstDash val="solid"/>
            <a:miter lim="8000"/>
            <a:headEnd len="sm" w="sm" type="none"/>
            <a:tailEnd len="sm" w="sm" type="none"/>
          </a:ln>
        </p:spPr>
      </p:pic>
      <p:pic>
        <p:nvPicPr>
          <p:cNvPr id="252" name="Google Shape;252;p36"/>
          <p:cNvPicPr preferRelativeResize="0"/>
          <p:nvPr/>
        </p:nvPicPr>
        <p:blipFill>
          <a:blip r:embed="rId4">
            <a:alphaModFix/>
          </a:blip>
          <a:stretch>
            <a:fillRect/>
          </a:stretch>
        </p:blipFill>
        <p:spPr>
          <a:xfrm>
            <a:off x="3648650" y="3248374"/>
            <a:ext cx="2469461" cy="1766438"/>
          </a:xfrm>
          <a:prstGeom prst="rect">
            <a:avLst/>
          </a:prstGeom>
          <a:noFill/>
          <a:ln>
            <a:noFill/>
          </a:ln>
        </p:spPr>
      </p:pic>
      <p:pic>
        <p:nvPicPr>
          <p:cNvPr id="253" name="Google Shape;253;p36"/>
          <p:cNvPicPr preferRelativeResize="0"/>
          <p:nvPr/>
        </p:nvPicPr>
        <p:blipFill>
          <a:blip r:embed="rId5">
            <a:alphaModFix/>
          </a:blip>
          <a:stretch>
            <a:fillRect/>
          </a:stretch>
        </p:blipFill>
        <p:spPr>
          <a:xfrm>
            <a:off x="6569973" y="1607925"/>
            <a:ext cx="2307974" cy="2985923"/>
          </a:xfrm>
          <a:prstGeom prst="rect">
            <a:avLst/>
          </a:prstGeom>
          <a:noFill/>
          <a:ln>
            <a:noFill/>
          </a:ln>
        </p:spPr>
      </p:pic>
      <p:sp>
        <p:nvSpPr>
          <p:cNvPr id="254" name="Google Shape;25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Morphological Analysis Matrix</a:t>
            </a:r>
            <a:endParaRPr b="1" sz="3600">
              <a:solidFill>
                <a:schemeClr val="lt1"/>
              </a:solidFill>
              <a:latin typeface="Montserrat"/>
              <a:ea typeface="Montserrat"/>
              <a:cs typeface="Montserrat"/>
              <a:sym typeface="Montserrat"/>
            </a:endParaRPr>
          </a:p>
        </p:txBody>
      </p:sp>
      <p:sp>
        <p:nvSpPr>
          <p:cNvPr id="260" name="Google Shape;260;p37"/>
          <p:cNvSpPr txBox="1"/>
          <p:nvPr/>
        </p:nvSpPr>
        <p:spPr>
          <a:xfrm>
            <a:off x="222600" y="1201325"/>
            <a:ext cx="3567900" cy="41019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 sz="1500">
                <a:solidFill>
                  <a:schemeClr val="dk1"/>
                </a:solidFill>
              </a:rPr>
              <a:t>The final phase of idea generation was morphological analysis which is a structured method used to explore all possible solutions by breaking it down into its fundamental components.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This technique encourages creative thinking by systematically examining the relationships between the different parameters of a problem</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This process </a:t>
            </a:r>
            <a:r>
              <a:rPr lang="en" sz="1500">
                <a:solidFill>
                  <a:schemeClr val="dk1"/>
                </a:solidFill>
              </a:rPr>
              <a:t>involves</a:t>
            </a:r>
            <a:r>
              <a:rPr lang="en" sz="1500">
                <a:solidFill>
                  <a:schemeClr val="dk1"/>
                </a:solidFill>
              </a:rPr>
              <a:t> identifying key functions of the product and listing potential solutions</a:t>
            </a:r>
            <a:endParaRPr sz="1500">
              <a:solidFill>
                <a:schemeClr val="dk1"/>
              </a:solidFill>
            </a:endParaRPr>
          </a:p>
          <a:p>
            <a:pPr indent="0" lvl="0" marL="457200" rtl="0" algn="l">
              <a:lnSpc>
                <a:spcPct val="115000"/>
              </a:lnSpc>
              <a:spcBef>
                <a:spcPts val="0"/>
              </a:spcBef>
              <a:spcAft>
                <a:spcPts val="0"/>
              </a:spcAft>
              <a:buNone/>
            </a:pPr>
            <a:r>
              <a:t/>
            </a:r>
            <a:endParaRPr sz="1300">
              <a:solidFill>
                <a:schemeClr val="dk1"/>
              </a:solidFill>
            </a:endParaRPr>
          </a:p>
        </p:txBody>
      </p:sp>
      <p:pic>
        <p:nvPicPr>
          <p:cNvPr id="261" name="Google Shape;261;p37"/>
          <p:cNvPicPr preferRelativeResize="0"/>
          <p:nvPr/>
        </p:nvPicPr>
        <p:blipFill>
          <a:blip r:embed="rId3">
            <a:alphaModFix/>
          </a:blip>
          <a:stretch>
            <a:fillRect/>
          </a:stretch>
        </p:blipFill>
        <p:spPr>
          <a:xfrm>
            <a:off x="3940725" y="1160625"/>
            <a:ext cx="4626723" cy="3643550"/>
          </a:xfrm>
          <a:prstGeom prst="rect">
            <a:avLst/>
          </a:prstGeom>
          <a:noFill/>
          <a:ln>
            <a:noFill/>
          </a:ln>
        </p:spPr>
      </p:pic>
      <p:sp>
        <p:nvSpPr>
          <p:cNvPr id="262" name="Google Shape;26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8"/>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268" name="Google Shape;268;p38"/>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38"/>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270" name="Google Shape;270;p38"/>
          <p:cNvSpPr txBox="1"/>
          <p:nvPr/>
        </p:nvSpPr>
        <p:spPr>
          <a:xfrm>
            <a:off x="1177288" y="119100"/>
            <a:ext cx="64818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Concept Refinement</a:t>
            </a:r>
            <a:endParaRPr b="1" sz="4500">
              <a:solidFill>
                <a:schemeClr val="lt1"/>
              </a:solidFill>
              <a:latin typeface="Montserrat"/>
              <a:ea typeface="Montserrat"/>
              <a:cs typeface="Montserrat"/>
              <a:sym typeface="Montserrat"/>
            </a:endParaRPr>
          </a:p>
        </p:txBody>
      </p:sp>
      <p:sp>
        <p:nvSpPr>
          <p:cNvPr id="271" name="Google Shape;271;p38"/>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  Concept Definition</a:t>
            </a:r>
            <a:endParaRPr sz="2400">
              <a:solidFill>
                <a:schemeClr val="dk1"/>
              </a:solidFill>
            </a:endParaRPr>
          </a:p>
          <a:p>
            <a:pPr indent="0" lvl="0" marL="0" rtl="0" algn="l">
              <a:spcBef>
                <a:spcPts val="0"/>
              </a:spcBef>
              <a:spcAft>
                <a:spcPts val="0"/>
              </a:spcAft>
              <a:buNone/>
            </a:pPr>
            <a:r>
              <a:rPr lang="en" sz="2400">
                <a:solidFill>
                  <a:schemeClr val="dk1"/>
                </a:solidFill>
              </a:rPr>
              <a:t>II. Detailed Sketches</a:t>
            </a:r>
            <a:endParaRPr sz="2400">
              <a:solidFill>
                <a:schemeClr val="dk1"/>
              </a:solidFill>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 name="Google Shape;27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Definition</a:t>
            </a:r>
            <a:endParaRPr b="1" sz="3600">
              <a:solidFill>
                <a:schemeClr val="lt1"/>
              </a:solidFill>
              <a:latin typeface="Montserrat"/>
              <a:ea typeface="Montserrat"/>
              <a:cs typeface="Montserrat"/>
              <a:sym typeface="Montserrat"/>
            </a:endParaRPr>
          </a:p>
        </p:txBody>
      </p:sp>
      <p:sp>
        <p:nvSpPr>
          <p:cNvPr id="278" name="Google Shape;278;p39"/>
          <p:cNvSpPr txBox="1"/>
          <p:nvPr/>
        </p:nvSpPr>
        <p:spPr>
          <a:xfrm>
            <a:off x="311650" y="1398963"/>
            <a:ext cx="3292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Analyzing the range of possible solutions for each sub-function within the Morphological Matrix resulted in the development of several well-defined concepts for the robotic arm</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Each team member created a concept based on this criteria</a:t>
            </a:r>
            <a:endParaRPr sz="1800">
              <a:solidFill>
                <a:schemeClr val="dk1"/>
              </a:solidFill>
            </a:endParaRPr>
          </a:p>
        </p:txBody>
      </p:sp>
      <p:pic>
        <p:nvPicPr>
          <p:cNvPr id="279" name="Google Shape;279;p39"/>
          <p:cNvPicPr preferRelativeResize="0"/>
          <p:nvPr/>
        </p:nvPicPr>
        <p:blipFill>
          <a:blip r:embed="rId3">
            <a:alphaModFix/>
          </a:blip>
          <a:stretch>
            <a:fillRect/>
          </a:stretch>
        </p:blipFill>
        <p:spPr>
          <a:xfrm>
            <a:off x="3784850" y="996775"/>
            <a:ext cx="4289402" cy="4036876"/>
          </a:xfrm>
          <a:prstGeom prst="rect">
            <a:avLst/>
          </a:prstGeom>
          <a:noFill/>
          <a:ln>
            <a:noFill/>
          </a:ln>
        </p:spPr>
      </p:pic>
      <p:sp>
        <p:nvSpPr>
          <p:cNvPr id="280" name="Google Shape;28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1</a:t>
            </a:r>
            <a:endParaRPr b="1" sz="3600">
              <a:solidFill>
                <a:schemeClr val="lt1"/>
              </a:solidFill>
              <a:latin typeface="Montserrat"/>
              <a:ea typeface="Montserrat"/>
              <a:cs typeface="Montserrat"/>
              <a:sym typeface="Montserrat"/>
            </a:endParaRPr>
          </a:p>
        </p:txBody>
      </p:sp>
      <p:sp>
        <p:nvSpPr>
          <p:cNvPr id="286" name="Google Shape;28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40" title="IMG_4590.HEIC"/>
          <p:cNvPicPr preferRelativeResize="0"/>
          <p:nvPr/>
        </p:nvPicPr>
        <p:blipFill rotWithShape="1">
          <a:blip r:embed="rId3">
            <a:alphaModFix/>
          </a:blip>
          <a:srcRect b="13186" l="22049" r="9686" t="11935"/>
          <a:stretch/>
        </p:blipFill>
        <p:spPr>
          <a:xfrm rot="-5400000">
            <a:off x="2581374" y="295288"/>
            <a:ext cx="3981251" cy="5454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2</a:t>
            </a:r>
            <a:endParaRPr b="1" sz="3600">
              <a:solidFill>
                <a:schemeClr val="lt1"/>
              </a:solidFill>
              <a:latin typeface="Montserrat"/>
              <a:ea typeface="Montserrat"/>
              <a:cs typeface="Montserrat"/>
              <a:sym typeface="Montserrat"/>
            </a:endParaRPr>
          </a:p>
        </p:txBody>
      </p:sp>
      <p:pic>
        <p:nvPicPr>
          <p:cNvPr id="293" name="Google Shape;293;p41"/>
          <p:cNvPicPr preferRelativeResize="0"/>
          <p:nvPr/>
        </p:nvPicPr>
        <p:blipFill>
          <a:blip r:embed="rId3">
            <a:alphaModFix/>
          </a:blip>
          <a:stretch>
            <a:fillRect/>
          </a:stretch>
        </p:blipFill>
        <p:spPr>
          <a:xfrm>
            <a:off x="2399888" y="1066800"/>
            <a:ext cx="4344229" cy="3505200"/>
          </a:xfrm>
          <a:prstGeom prst="rect">
            <a:avLst/>
          </a:prstGeom>
          <a:noFill/>
          <a:ln>
            <a:noFill/>
          </a:ln>
        </p:spPr>
      </p:pic>
      <p:sp>
        <p:nvSpPr>
          <p:cNvPr id="294" name="Google Shape;29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100">
                <a:solidFill>
                  <a:schemeClr val="lt1"/>
                </a:solidFill>
                <a:latin typeface="Montserrat"/>
                <a:ea typeface="Montserrat"/>
                <a:cs typeface="Montserrat"/>
                <a:sym typeface="Montserrat"/>
              </a:rPr>
              <a:t>Problem Identification</a:t>
            </a:r>
            <a:endParaRPr b="1" sz="4100">
              <a:solidFill>
                <a:schemeClr val="lt1"/>
              </a:solidFill>
              <a:latin typeface="Montserrat"/>
              <a:ea typeface="Montserrat"/>
              <a:cs typeface="Montserrat"/>
              <a:sym typeface="Montserrat"/>
            </a:endParaRPr>
          </a:p>
        </p:txBody>
      </p:sp>
      <p:sp>
        <p:nvSpPr>
          <p:cNvPr id="73" name="Google Shape;73;p15"/>
          <p:cNvSpPr txBox="1"/>
          <p:nvPr/>
        </p:nvSpPr>
        <p:spPr>
          <a:xfrm>
            <a:off x="185275" y="1067625"/>
            <a:ext cx="5325600" cy="33219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1200"/>
              </a:spcBef>
              <a:spcAft>
                <a:spcPts val="0"/>
              </a:spcAft>
              <a:buNone/>
            </a:pPr>
            <a:r>
              <a:rPr b="1" lang="en" sz="1700">
                <a:solidFill>
                  <a:schemeClr val="dk1"/>
                </a:solidFill>
              </a:rPr>
              <a:t>Location:</a:t>
            </a:r>
            <a:r>
              <a:rPr lang="en" sz="1700">
                <a:solidFill>
                  <a:schemeClr val="dk1"/>
                </a:solidFill>
              </a:rPr>
              <a:t> Hanford Site, Washington State</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Background:</a:t>
            </a:r>
            <a:r>
              <a:rPr lang="en" sz="1700">
                <a:solidFill>
                  <a:schemeClr val="dk1"/>
                </a:solidFill>
              </a:rPr>
              <a:t> 45+ years of plutonium production has led to 56 million gallons of hazardous and radioactive waste stored at the Hanford Site.</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Problem:</a:t>
            </a:r>
            <a:r>
              <a:rPr lang="en" sz="1700">
                <a:solidFill>
                  <a:schemeClr val="dk1"/>
                </a:solidFill>
              </a:rPr>
              <a:t> Original tanks designed for 25 years; most now exceed this, with approximately 68 tanks in critical condition.</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Risk: </a:t>
            </a:r>
            <a:r>
              <a:rPr lang="en" sz="1700">
                <a:solidFill>
                  <a:schemeClr val="dk1"/>
                </a:solidFill>
              </a:rPr>
              <a:t>High environmental and health risks due to tank deterioration, posing a growing threat to surrounding areas.</a:t>
            </a:r>
            <a:endParaRPr sz="1700">
              <a:solidFill>
                <a:schemeClr val="dk1"/>
              </a:solidFill>
            </a:endParaRPr>
          </a:p>
          <a:p>
            <a:pPr indent="0" lvl="0" marL="0" rtl="0" algn="l">
              <a:lnSpc>
                <a:spcPct val="100000"/>
              </a:lnSpc>
              <a:spcBef>
                <a:spcPts val="1200"/>
              </a:spcBef>
              <a:spcAft>
                <a:spcPts val="0"/>
              </a:spcAft>
              <a:buNone/>
            </a:pPr>
            <a:r>
              <a:t/>
            </a:r>
            <a:endParaRPr sz="1500">
              <a:solidFill>
                <a:schemeClr val="dk1"/>
              </a:solidFill>
            </a:endParaRPr>
          </a:p>
        </p:txBody>
      </p:sp>
      <p:pic>
        <p:nvPicPr>
          <p:cNvPr id="74" name="Google Shape;74;p15"/>
          <p:cNvPicPr preferRelativeResize="0"/>
          <p:nvPr/>
        </p:nvPicPr>
        <p:blipFill>
          <a:blip r:embed="rId3">
            <a:alphaModFix/>
          </a:blip>
          <a:stretch>
            <a:fillRect/>
          </a:stretch>
        </p:blipFill>
        <p:spPr>
          <a:xfrm>
            <a:off x="6033831" y="3008563"/>
            <a:ext cx="2522019" cy="1670025"/>
          </a:xfrm>
          <a:prstGeom prst="rect">
            <a:avLst/>
          </a:prstGeom>
          <a:noFill/>
          <a:ln>
            <a:noFill/>
          </a:ln>
        </p:spPr>
      </p:pic>
      <p:pic>
        <p:nvPicPr>
          <p:cNvPr id="75" name="Google Shape;75;p15"/>
          <p:cNvPicPr preferRelativeResize="0"/>
          <p:nvPr/>
        </p:nvPicPr>
        <p:blipFill>
          <a:blip r:embed="rId4">
            <a:alphaModFix/>
          </a:blip>
          <a:stretch>
            <a:fillRect/>
          </a:stretch>
        </p:blipFill>
        <p:spPr>
          <a:xfrm>
            <a:off x="5659823" y="1067625"/>
            <a:ext cx="3172952" cy="1895125"/>
          </a:xfrm>
          <a:prstGeom prst="rect">
            <a:avLst/>
          </a:prstGeom>
          <a:noFill/>
          <a:ln>
            <a:noFill/>
          </a:ln>
        </p:spPr>
      </p:pic>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3</a:t>
            </a:r>
            <a:endParaRPr b="1" sz="3600">
              <a:solidFill>
                <a:schemeClr val="lt1"/>
              </a:solidFill>
              <a:latin typeface="Montserrat"/>
              <a:ea typeface="Montserrat"/>
              <a:cs typeface="Montserrat"/>
              <a:sym typeface="Montserrat"/>
            </a:endParaRPr>
          </a:p>
        </p:txBody>
      </p:sp>
      <p:pic>
        <p:nvPicPr>
          <p:cNvPr id="300" name="Google Shape;300;p42"/>
          <p:cNvPicPr preferRelativeResize="0"/>
          <p:nvPr/>
        </p:nvPicPr>
        <p:blipFill>
          <a:blip r:embed="rId3">
            <a:alphaModFix/>
          </a:blip>
          <a:stretch>
            <a:fillRect/>
          </a:stretch>
        </p:blipFill>
        <p:spPr>
          <a:xfrm>
            <a:off x="2700913" y="1066800"/>
            <a:ext cx="3742171" cy="3505200"/>
          </a:xfrm>
          <a:prstGeom prst="rect">
            <a:avLst/>
          </a:prstGeom>
          <a:noFill/>
          <a:ln>
            <a:noFill/>
          </a:ln>
        </p:spPr>
      </p:pic>
      <p:sp>
        <p:nvSpPr>
          <p:cNvPr id="301" name="Google Shape;30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4</a:t>
            </a:r>
            <a:endParaRPr b="1" sz="3600">
              <a:solidFill>
                <a:schemeClr val="lt1"/>
              </a:solidFill>
              <a:latin typeface="Montserrat"/>
              <a:ea typeface="Montserrat"/>
              <a:cs typeface="Montserrat"/>
              <a:sym typeface="Montserrat"/>
            </a:endParaRPr>
          </a:p>
        </p:txBody>
      </p:sp>
      <p:pic>
        <p:nvPicPr>
          <p:cNvPr id="307" name="Google Shape;307;p43"/>
          <p:cNvPicPr preferRelativeResize="0"/>
          <p:nvPr/>
        </p:nvPicPr>
        <p:blipFill>
          <a:blip r:embed="rId3">
            <a:alphaModFix/>
          </a:blip>
          <a:stretch>
            <a:fillRect/>
          </a:stretch>
        </p:blipFill>
        <p:spPr>
          <a:xfrm>
            <a:off x="2387264" y="946250"/>
            <a:ext cx="4369460" cy="3657599"/>
          </a:xfrm>
          <a:prstGeom prst="rect">
            <a:avLst/>
          </a:prstGeom>
          <a:noFill/>
          <a:ln>
            <a:noFill/>
          </a:ln>
        </p:spPr>
      </p:pic>
      <p:sp>
        <p:nvSpPr>
          <p:cNvPr id="308" name="Google Shape;30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Sponsor Concept</a:t>
            </a:r>
            <a:endParaRPr b="1" sz="3600">
              <a:solidFill>
                <a:schemeClr val="lt1"/>
              </a:solidFill>
              <a:latin typeface="Montserrat"/>
              <a:ea typeface="Montserrat"/>
              <a:cs typeface="Montserrat"/>
              <a:sym typeface="Montserrat"/>
            </a:endParaRPr>
          </a:p>
        </p:txBody>
      </p:sp>
      <p:pic>
        <p:nvPicPr>
          <p:cNvPr id="314" name="Google Shape;314;p44"/>
          <p:cNvPicPr preferRelativeResize="0"/>
          <p:nvPr/>
        </p:nvPicPr>
        <p:blipFill>
          <a:blip r:embed="rId3">
            <a:alphaModFix/>
          </a:blip>
          <a:stretch>
            <a:fillRect/>
          </a:stretch>
        </p:blipFill>
        <p:spPr>
          <a:xfrm>
            <a:off x="1834788" y="1278650"/>
            <a:ext cx="6637650" cy="3240700"/>
          </a:xfrm>
          <a:prstGeom prst="rect">
            <a:avLst/>
          </a:prstGeom>
          <a:noFill/>
          <a:ln>
            <a:noFill/>
          </a:ln>
        </p:spPr>
      </p:pic>
      <p:pic>
        <p:nvPicPr>
          <p:cNvPr id="315" name="Google Shape;315;p44"/>
          <p:cNvPicPr preferRelativeResize="0"/>
          <p:nvPr/>
        </p:nvPicPr>
        <p:blipFill rotWithShape="1">
          <a:blip r:embed="rId4">
            <a:alphaModFix/>
          </a:blip>
          <a:srcRect b="2878" l="51690" r="0" t="24615"/>
          <a:stretch/>
        </p:blipFill>
        <p:spPr>
          <a:xfrm rot="10800000">
            <a:off x="736663" y="1862250"/>
            <a:ext cx="4417401" cy="2352050"/>
          </a:xfrm>
          <a:prstGeom prst="rect">
            <a:avLst/>
          </a:prstGeom>
          <a:noFill/>
          <a:ln>
            <a:noFill/>
          </a:ln>
        </p:spPr>
      </p:pic>
      <p:sp>
        <p:nvSpPr>
          <p:cNvPr id="316" name="Google Shape;31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5"/>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322" name="Google Shape;322;p45"/>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45"/>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324" name="Google Shape;324;p45"/>
          <p:cNvSpPr txBox="1"/>
          <p:nvPr/>
        </p:nvSpPr>
        <p:spPr>
          <a:xfrm>
            <a:off x="0" y="143100"/>
            <a:ext cx="9144000" cy="9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Concept Selection</a:t>
            </a:r>
            <a:endParaRPr b="1" sz="4500">
              <a:solidFill>
                <a:schemeClr val="lt1"/>
              </a:solidFill>
              <a:latin typeface="Montserrat"/>
              <a:ea typeface="Montserrat"/>
              <a:cs typeface="Montserrat"/>
              <a:sym typeface="Montserrat"/>
            </a:endParaRPr>
          </a:p>
        </p:txBody>
      </p:sp>
      <p:sp>
        <p:nvSpPr>
          <p:cNvPr id="325" name="Google Shape;325;p45"/>
          <p:cNvSpPr txBox="1"/>
          <p:nvPr/>
        </p:nvSpPr>
        <p:spPr>
          <a:xfrm>
            <a:off x="385525" y="1383250"/>
            <a:ext cx="8320200" cy="2639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Pugh Chart</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Quantitatively Driven Team Effort Selection Matrix</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Concept Selection CAD Model</a:t>
            </a:r>
            <a:endParaRPr sz="2400">
              <a:solidFill>
                <a:schemeClr val="dk1"/>
              </a:solidFill>
            </a:endParaRPr>
          </a:p>
        </p:txBody>
      </p:sp>
      <p:sp>
        <p:nvSpPr>
          <p:cNvPr id="326" name="Google Shape;32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3600">
                <a:solidFill>
                  <a:schemeClr val="lt1"/>
                </a:solidFill>
                <a:latin typeface="Montserrat"/>
                <a:ea typeface="Montserrat"/>
                <a:cs typeface="Montserrat"/>
                <a:sym typeface="Montserrat"/>
              </a:rPr>
              <a:t>Concept Selection</a:t>
            </a:r>
            <a:endParaRPr b="1" sz="3600">
              <a:solidFill>
                <a:schemeClr val="lt1"/>
              </a:solidFill>
              <a:latin typeface="Montserrat"/>
              <a:ea typeface="Montserrat"/>
              <a:cs typeface="Montserrat"/>
              <a:sym typeface="Montserrat"/>
            </a:endParaRPr>
          </a:p>
        </p:txBody>
      </p:sp>
      <p:sp>
        <p:nvSpPr>
          <p:cNvPr id="332" name="Google Shape;332;p46"/>
          <p:cNvSpPr txBox="1"/>
          <p:nvPr/>
        </p:nvSpPr>
        <p:spPr>
          <a:xfrm>
            <a:off x="135725" y="956575"/>
            <a:ext cx="3842100" cy="42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900">
                <a:solidFill>
                  <a:schemeClr val="dk1"/>
                </a:solidFill>
              </a:rPr>
              <a:t>Pugh Chart</a:t>
            </a:r>
            <a:endParaRPr b="1" sz="1900">
              <a:solidFill>
                <a:schemeClr val="dk1"/>
              </a:solidFill>
            </a:endParaRPr>
          </a:p>
          <a:p>
            <a:pPr indent="-304800" lvl="0" marL="457200" rtl="0" algn="l">
              <a:lnSpc>
                <a:spcPct val="100000"/>
              </a:lnSpc>
              <a:spcBef>
                <a:spcPts val="1200"/>
              </a:spcBef>
              <a:spcAft>
                <a:spcPts val="0"/>
              </a:spcAft>
              <a:buClr>
                <a:schemeClr val="dk1"/>
              </a:buClr>
              <a:buSzPts val="1200"/>
              <a:buChar char="●"/>
            </a:pPr>
            <a:r>
              <a:rPr lang="en" sz="1200">
                <a:solidFill>
                  <a:schemeClr val="dk1"/>
                </a:solidFill>
              </a:rPr>
              <a:t>A decision-making tool used to compare design alternatives.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Helps visualize how well each concept meets customer needs against a datum.</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Supports systematic evaluation and selection of the best design option.</a:t>
            </a:r>
            <a:endParaRPr sz="12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 sz="1100">
                <a:solidFill>
                  <a:schemeClr val="dk1"/>
                </a:solidFill>
              </a:rPr>
              <a:t>Datum Design (Concept 3):</a:t>
            </a:r>
            <a:r>
              <a:rPr lang="en" sz="1100">
                <a:solidFill>
                  <a:schemeClr val="dk1"/>
                </a:solidFill>
              </a:rPr>
              <a:t> Baseline with all scores set to zero.</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 sz="1100">
                <a:solidFill>
                  <a:schemeClr val="dk1"/>
                </a:solidFill>
              </a:rPr>
              <a:t>Concept 4:</a:t>
            </a:r>
            <a:r>
              <a:rPr lang="en" sz="1100">
                <a:solidFill>
                  <a:schemeClr val="dk1"/>
                </a:solidFill>
              </a:rPr>
              <a:t> Highest score of </a:t>
            </a:r>
            <a:r>
              <a:rPr b="1" lang="en" sz="1100">
                <a:solidFill>
                  <a:schemeClr val="dk1"/>
                </a:solidFill>
              </a:rPr>
              <a:t>0.2867</a:t>
            </a:r>
            <a:r>
              <a:rPr lang="en" sz="1100">
                <a:solidFill>
                  <a:schemeClr val="dk1"/>
                </a:solidFill>
              </a:rPr>
              <a:t> (most stable and lightweight).</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Concept 1:</a:t>
            </a:r>
            <a:r>
              <a:rPr lang="en" sz="1100">
                <a:solidFill>
                  <a:schemeClr val="dk1"/>
                </a:solidFill>
              </a:rPr>
              <a:t> Score of </a:t>
            </a:r>
            <a:r>
              <a:rPr b="1" lang="en" sz="1100">
                <a:solidFill>
                  <a:schemeClr val="dk1"/>
                </a:solidFill>
              </a:rPr>
              <a:t>-0.6817</a:t>
            </a:r>
            <a:r>
              <a:rPr lang="en" sz="1100">
                <a:solidFill>
                  <a:schemeClr val="dk1"/>
                </a:solidFill>
              </a:rPr>
              <a:t> (underperformed).</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Concept 2:</a:t>
            </a:r>
            <a:r>
              <a:rPr lang="en" sz="1100">
                <a:solidFill>
                  <a:schemeClr val="dk1"/>
                </a:solidFill>
              </a:rPr>
              <a:t> Score of </a:t>
            </a:r>
            <a:r>
              <a:rPr b="1" lang="en" sz="1100">
                <a:solidFill>
                  <a:schemeClr val="dk1"/>
                </a:solidFill>
              </a:rPr>
              <a:t>-1.1326</a:t>
            </a:r>
            <a:r>
              <a:rPr lang="en" sz="1100">
                <a:solidFill>
                  <a:schemeClr val="dk1"/>
                </a:solidFill>
              </a:rPr>
              <a:t> (underperformed).</a:t>
            </a:r>
            <a:endParaRPr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 sz="1100">
                <a:solidFill>
                  <a:schemeClr val="dk1"/>
                </a:solidFill>
              </a:rPr>
              <a:t>Conclusion:</a:t>
            </a:r>
            <a:r>
              <a:rPr lang="en" sz="1100">
                <a:solidFill>
                  <a:schemeClr val="dk1"/>
                </a:solidFill>
              </a:rPr>
              <a:t> Concept 4 is the best design option due to its balance of lightweight, speed, and stability.</a:t>
            </a:r>
            <a:endParaRPr sz="1100">
              <a:solidFill>
                <a:schemeClr val="dk1"/>
              </a:solidFill>
            </a:endParaRPr>
          </a:p>
          <a:p>
            <a:pPr indent="0" lvl="0" marL="0" rtl="0" algn="l">
              <a:lnSpc>
                <a:spcPct val="115000"/>
              </a:lnSpc>
              <a:spcBef>
                <a:spcPts val="1200"/>
              </a:spcBef>
              <a:spcAft>
                <a:spcPts val="0"/>
              </a:spcAft>
              <a:buNone/>
            </a:pPr>
            <a:r>
              <a:t/>
            </a:r>
            <a:endParaRPr sz="1200">
              <a:solidFill>
                <a:schemeClr val="dk1"/>
              </a:solidFill>
            </a:endParaRPr>
          </a:p>
          <a:p>
            <a:pPr indent="0" lvl="0" marL="457200" rtl="0" algn="l">
              <a:spcBef>
                <a:spcPts val="120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 </a:t>
            </a:r>
            <a:endParaRPr sz="1800">
              <a:solidFill>
                <a:schemeClr val="dk2"/>
              </a:solidFill>
            </a:endParaRPr>
          </a:p>
        </p:txBody>
      </p:sp>
      <p:graphicFrame>
        <p:nvGraphicFramePr>
          <p:cNvPr id="333" name="Google Shape;333;p46"/>
          <p:cNvGraphicFramePr/>
          <p:nvPr/>
        </p:nvGraphicFramePr>
        <p:xfrm>
          <a:off x="3977825" y="1024350"/>
          <a:ext cx="3000000" cy="3000000"/>
        </p:xfrm>
        <a:graphic>
          <a:graphicData uri="http://schemas.openxmlformats.org/drawingml/2006/table">
            <a:tbl>
              <a:tblPr>
                <a:noFill/>
                <a:tableStyleId>{00B0C1FE-CCBA-48AB-80C4-BE04CA14E1B3}</a:tableStyleId>
              </a:tblPr>
              <a:tblGrid>
                <a:gridCol w="1323175"/>
                <a:gridCol w="756300"/>
                <a:gridCol w="756300"/>
                <a:gridCol w="756300"/>
                <a:gridCol w="756300"/>
                <a:gridCol w="756300"/>
              </a:tblGrid>
              <a:tr h="572625">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Selection Criteria</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3 (Datum)</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4</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r>
              <a:tr h="505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Highly Maneuverable / Fast</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0.1154</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05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Precise/Accurate Control</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0.0762</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Versatile</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0.1923</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05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Durable under harsh conditions</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0.1538</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Stable</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0.1818</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Lightweight</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0.1538</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Semi-Autonomous</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0.1538</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Sum</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tcPr>
                </a:tc>
                <a:tc hMerge="1"/>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-0.6817</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-1.1326</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highlight>
                            <a:srgbClr val="FFE599"/>
                          </a:highlight>
                          <a:latin typeface="Times New Roman"/>
                          <a:ea typeface="Times New Roman"/>
                          <a:cs typeface="Times New Roman"/>
                          <a:sym typeface="Times New Roman"/>
                        </a:rPr>
                        <a:t>0.2867</a:t>
                      </a:r>
                      <a:endParaRPr sz="1000">
                        <a:highlight>
                          <a:srgbClr val="FFE599"/>
                        </a:highlight>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tcPr>
                </a:tc>
              </a:tr>
            </a:tbl>
          </a:graphicData>
        </a:graphic>
      </p:graphicFrame>
      <p:sp>
        <p:nvSpPr>
          <p:cNvPr id="334" name="Google Shape;33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3600">
                <a:solidFill>
                  <a:schemeClr val="lt1"/>
                </a:solidFill>
                <a:latin typeface="Montserrat"/>
                <a:ea typeface="Montserrat"/>
                <a:cs typeface="Montserrat"/>
                <a:sym typeface="Montserrat"/>
              </a:rPr>
              <a:t>Concept Selection</a:t>
            </a:r>
            <a:endParaRPr b="1" sz="3600">
              <a:solidFill>
                <a:schemeClr val="lt1"/>
              </a:solidFill>
              <a:latin typeface="Montserrat"/>
              <a:ea typeface="Montserrat"/>
              <a:cs typeface="Montserrat"/>
              <a:sym typeface="Montserrat"/>
            </a:endParaRPr>
          </a:p>
        </p:txBody>
      </p:sp>
      <p:sp>
        <p:nvSpPr>
          <p:cNvPr id="340" name="Google Shape;340;p47"/>
          <p:cNvSpPr txBox="1"/>
          <p:nvPr/>
        </p:nvSpPr>
        <p:spPr>
          <a:xfrm>
            <a:off x="354600" y="1067575"/>
            <a:ext cx="8434800" cy="95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The Quantitatively Driven Team Effort Selection Matrix (QDTESM) allows the team to evaluate concepts using quantifiable, performance-based criteria through calculated engineering values, providing a more objective comparison than qualitative methods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Each concept generated values based on their design for each Function Requirement</a:t>
            </a:r>
            <a:endParaRPr>
              <a:solidFill>
                <a:schemeClr val="dk1"/>
              </a:solidFill>
            </a:endParaRPr>
          </a:p>
        </p:txBody>
      </p:sp>
      <p:graphicFrame>
        <p:nvGraphicFramePr>
          <p:cNvPr id="341" name="Google Shape;341;p47"/>
          <p:cNvGraphicFramePr/>
          <p:nvPr/>
        </p:nvGraphicFramePr>
        <p:xfrm>
          <a:off x="1347850" y="2292675"/>
          <a:ext cx="3000000" cy="3000000"/>
        </p:xfrm>
        <a:graphic>
          <a:graphicData uri="http://schemas.openxmlformats.org/drawingml/2006/table">
            <a:tbl>
              <a:tblPr>
                <a:noFill/>
                <a:tableStyleId>{FEBF4BF0-ED32-4F2C-96DD-F86D445FA975}</a:tableStyleId>
              </a:tblPr>
              <a:tblGrid>
                <a:gridCol w="2329700"/>
                <a:gridCol w="1008850"/>
                <a:gridCol w="1071250"/>
                <a:gridCol w="977650"/>
                <a:gridCol w="1060850"/>
              </a:tblGrid>
              <a:tr h="316800">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Functional Requirements</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2</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Weight of Arm (kg)</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10.67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13.24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9.08</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5.723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Maximum Torque Output (Nm)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5.83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2.8</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5.21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3.9</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Positional Accuracy (mm)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10-30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10-30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10-30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10-30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Reach of Robotic Arm (m)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0.67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0.74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0.71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Frequency of Motion (Hz)</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25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1.67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42" name="Google Shape;34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4500">
                <a:solidFill>
                  <a:schemeClr val="lt1"/>
                </a:solidFill>
                <a:latin typeface="Montserrat"/>
                <a:ea typeface="Montserrat"/>
                <a:cs typeface="Montserrat"/>
                <a:sym typeface="Montserrat"/>
              </a:rPr>
              <a:t>Concept Selection</a:t>
            </a:r>
            <a:endParaRPr b="1" sz="4500">
              <a:solidFill>
                <a:schemeClr val="lt1"/>
              </a:solidFill>
              <a:latin typeface="Montserrat"/>
              <a:ea typeface="Montserrat"/>
              <a:cs typeface="Montserrat"/>
              <a:sym typeface="Montserrat"/>
            </a:endParaRPr>
          </a:p>
        </p:txBody>
      </p:sp>
      <p:sp>
        <p:nvSpPr>
          <p:cNvPr id="348" name="Google Shape;348;p48"/>
          <p:cNvSpPr txBox="1"/>
          <p:nvPr/>
        </p:nvSpPr>
        <p:spPr>
          <a:xfrm>
            <a:off x="160775" y="1440700"/>
            <a:ext cx="2712000" cy="2652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Parameters with different units were scaled by setting the worst value to 0 and the best to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Intermediate concept values were linearly interpolated between 0 and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Scaled values were then multiplied by each criterion's weight.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Weighted scores were summed to determine each concept’s overall rating.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49" name="Google Shape;349;p48"/>
          <p:cNvGraphicFramePr/>
          <p:nvPr/>
        </p:nvGraphicFramePr>
        <p:xfrm>
          <a:off x="3055850" y="1039800"/>
          <a:ext cx="3000000" cy="3000000"/>
        </p:xfrm>
        <a:graphic>
          <a:graphicData uri="http://schemas.openxmlformats.org/drawingml/2006/table">
            <a:tbl>
              <a:tblPr>
                <a:noFill/>
                <a:tableStyleId>{00B0C1FE-CCBA-48AB-80C4-BE04CA14E1B3}</a:tableStyleId>
              </a:tblPr>
              <a:tblGrid>
                <a:gridCol w="923925"/>
                <a:gridCol w="819150"/>
                <a:gridCol w="400050"/>
                <a:gridCol w="628650"/>
                <a:gridCol w="342900"/>
                <a:gridCol w="657225"/>
                <a:gridCol w="390525"/>
                <a:gridCol w="685800"/>
                <a:gridCol w="438150"/>
                <a:gridCol w="666750"/>
              </a:tblGrid>
              <a:tr h="209550">
                <a:tc row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Selection Criteria</a:t>
                      </a:r>
                      <a:endParaRPr b="1" sz="1100">
                        <a:latin typeface="Times New Roman"/>
                        <a:ea typeface="Times New Roman"/>
                        <a:cs typeface="Times New Roman"/>
                        <a:sym typeface="Times New Roman"/>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row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Criteria Importance</a:t>
                      </a:r>
                      <a:endParaRPr b="1" sz="1100">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hMerge="1"/>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2</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hMerge="1"/>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hMerge="1"/>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hMerge="1"/>
              </a:tr>
              <a:tr h="209550">
                <a:tc vMerge="1"/>
                <a:tc vMerge="1"/>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Raw</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Weighted</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Raw</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Weighted</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Raw</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Weighted</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Raw</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Weighted</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Weight of Arm (kg)</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0.658</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0.197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0.447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0.134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Maximum Torque Output (Nm)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0.795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0.080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0.363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0.036</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Positional Accuracy (mm)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Reach of Robotic Arm (m)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0.429</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0.064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0.150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0.571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0.086</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Frequency of Motion (Hz)</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0.028</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0.011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Total</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1100">
                          <a:highlight>
                            <a:srgbClr val="FFFF00"/>
                          </a:highlight>
                          <a:latin typeface="Times New Roman"/>
                          <a:ea typeface="Times New Roman"/>
                          <a:cs typeface="Times New Roman"/>
                          <a:sym typeface="Times New Roman"/>
                        </a:rPr>
                        <a:t>0.362</a:t>
                      </a:r>
                      <a:endParaRPr sz="1000">
                        <a:highlight>
                          <a:srgbClr val="FFFF00"/>
                        </a:highligh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1100">
                          <a:highlight>
                            <a:srgbClr val="FFFF00"/>
                          </a:highlight>
                          <a:latin typeface="Times New Roman"/>
                          <a:ea typeface="Times New Roman"/>
                          <a:cs typeface="Times New Roman"/>
                          <a:sym typeface="Times New Roman"/>
                        </a:rPr>
                        <a:t>0.400</a:t>
                      </a:r>
                      <a:endParaRPr sz="1000">
                        <a:highlight>
                          <a:srgbClr val="FFFF00"/>
                        </a:highligh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1100">
                          <a:highlight>
                            <a:srgbClr val="FFFF00"/>
                          </a:highlight>
                          <a:latin typeface="Times New Roman"/>
                          <a:ea typeface="Times New Roman"/>
                          <a:cs typeface="Times New Roman"/>
                          <a:sym typeface="Times New Roman"/>
                        </a:rPr>
                        <a:t>0.364</a:t>
                      </a:r>
                      <a:endParaRPr sz="1000">
                        <a:highlight>
                          <a:srgbClr val="FFFF00"/>
                        </a:highligh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1100">
                          <a:highlight>
                            <a:srgbClr val="FFFF00"/>
                          </a:highlight>
                          <a:latin typeface="Times New Roman"/>
                          <a:ea typeface="Times New Roman"/>
                          <a:cs typeface="Times New Roman"/>
                          <a:sym typeface="Times New Roman"/>
                        </a:rPr>
                        <a:t>0.433</a:t>
                      </a:r>
                      <a:endParaRPr sz="1000">
                        <a:highlight>
                          <a:srgbClr val="FFFF00"/>
                        </a:highligh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sp>
        <p:nvSpPr>
          <p:cNvPr id="350" name="Google Shape;3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3600">
                <a:solidFill>
                  <a:schemeClr val="lt1"/>
                </a:solidFill>
                <a:latin typeface="Montserrat"/>
                <a:ea typeface="Montserrat"/>
                <a:cs typeface="Montserrat"/>
                <a:sym typeface="Montserrat"/>
              </a:rPr>
              <a:t>Concept Selection</a:t>
            </a:r>
            <a:endParaRPr b="1" sz="3600">
              <a:solidFill>
                <a:schemeClr val="lt1"/>
              </a:solidFill>
              <a:latin typeface="Montserrat"/>
              <a:ea typeface="Montserrat"/>
              <a:cs typeface="Montserrat"/>
              <a:sym typeface="Montserrat"/>
            </a:endParaRPr>
          </a:p>
        </p:txBody>
      </p:sp>
      <p:pic>
        <p:nvPicPr>
          <p:cNvPr id="356" name="Google Shape;356;p49"/>
          <p:cNvPicPr preferRelativeResize="0"/>
          <p:nvPr/>
        </p:nvPicPr>
        <p:blipFill>
          <a:blip r:embed="rId3">
            <a:alphaModFix/>
          </a:blip>
          <a:stretch>
            <a:fillRect/>
          </a:stretch>
        </p:blipFill>
        <p:spPr>
          <a:xfrm>
            <a:off x="-201125" y="990163"/>
            <a:ext cx="4926326" cy="3734225"/>
          </a:xfrm>
          <a:prstGeom prst="rect">
            <a:avLst/>
          </a:prstGeom>
          <a:noFill/>
          <a:ln>
            <a:noFill/>
          </a:ln>
        </p:spPr>
      </p:pic>
      <p:pic>
        <p:nvPicPr>
          <p:cNvPr id="357" name="Google Shape;357;p49"/>
          <p:cNvPicPr preferRelativeResize="0"/>
          <p:nvPr/>
        </p:nvPicPr>
        <p:blipFill>
          <a:blip r:embed="rId4">
            <a:alphaModFix/>
          </a:blip>
          <a:stretch>
            <a:fillRect/>
          </a:stretch>
        </p:blipFill>
        <p:spPr>
          <a:xfrm>
            <a:off x="4284050" y="1373625"/>
            <a:ext cx="4964800" cy="3095050"/>
          </a:xfrm>
          <a:prstGeom prst="rect">
            <a:avLst/>
          </a:prstGeom>
          <a:noFill/>
          <a:ln>
            <a:noFill/>
          </a:ln>
        </p:spPr>
      </p:pic>
      <p:sp>
        <p:nvSpPr>
          <p:cNvPr id="358" name="Google Shape;35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0"/>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364" name="Google Shape;364;p50"/>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50"/>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366" name="Google Shape;366;p50"/>
          <p:cNvSpPr txBox="1"/>
          <p:nvPr/>
        </p:nvSpPr>
        <p:spPr>
          <a:xfrm>
            <a:off x="0" y="0"/>
            <a:ext cx="9144000" cy="12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chemeClr val="lt1"/>
                </a:solidFill>
                <a:latin typeface="Montserrat"/>
                <a:ea typeface="Montserrat"/>
                <a:cs typeface="Montserrat"/>
                <a:sym typeface="Montserrat"/>
              </a:rPr>
              <a:t>MEEN 401 Scheduling and Managing a Project</a:t>
            </a:r>
            <a:r>
              <a:rPr b="1" lang="en" sz="3700">
                <a:solidFill>
                  <a:schemeClr val="lt1"/>
                </a:solidFill>
                <a:latin typeface="Montserrat"/>
                <a:ea typeface="Montserrat"/>
                <a:cs typeface="Montserrat"/>
                <a:sym typeface="Montserrat"/>
              </a:rPr>
              <a:t> </a:t>
            </a:r>
            <a:endParaRPr b="1" sz="3700">
              <a:solidFill>
                <a:schemeClr val="lt1"/>
              </a:solidFill>
              <a:latin typeface="Montserrat"/>
              <a:ea typeface="Montserrat"/>
              <a:cs typeface="Montserrat"/>
              <a:sym typeface="Montserrat"/>
            </a:endParaRPr>
          </a:p>
        </p:txBody>
      </p:sp>
      <p:sp>
        <p:nvSpPr>
          <p:cNvPr id="367" name="Google Shape;367;p50"/>
          <p:cNvSpPr txBox="1"/>
          <p:nvPr/>
        </p:nvSpPr>
        <p:spPr>
          <a:xfrm>
            <a:off x="385525" y="1383250"/>
            <a:ext cx="8320200" cy="2639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Work Breakdown Structure</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Task Dependency Diagram</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Gantt Chart</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Risk Assessment Analysis</a:t>
            </a:r>
            <a:endParaRPr sz="2400">
              <a:solidFill>
                <a:schemeClr val="dk1"/>
              </a:solidFill>
            </a:endParaRPr>
          </a:p>
        </p:txBody>
      </p:sp>
      <p:sp>
        <p:nvSpPr>
          <p:cNvPr id="368" name="Google Shape;36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000">
                <a:solidFill>
                  <a:schemeClr val="lt1"/>
                </a:solidFill>
                <a:latin typeface="Montserrat"/>
                <a:ea typeface="Montserrat"/>
                <a:cs typeface="Montserrat"/>
                <a:sym typeface="Montserrat"/>
              </a:rPr>
              <a:t>MEEN 401 Scheduling and Managing a Project</a:t>
            </a:r>
            <a:endParaRPr b="1" sz="3000">
              <a:solidFill>
                <a:schemeClr val="lt1"/>
              </a:solidFill>
              <a:latin typeface="Montserrat"/>
              <a:ea typeface="Montserrat"/>
              <a:cs typeface="Montserrat"/>
              <a:sym typeface="Montserrat"/>
            </a:endParaRPr>
          </a:p>
        </p:txBody>
      </p:sp>
      <p:pic>
        <p:nvPicPr>
          <p:cNvPr id="374" name="Google Shape;374;p51"/>
          <p:cNvPicPr preferRelativeResize="0"/>
          <p:nvPr/>
        </p:nvPicPr>
        <p:blipFill rotWithShape="1">
          <a:blip r:embed="rId3">
            <a:alphaModFix/>
          </a:blip>
          <a:srcRect b="0" l="8177" r="6643" t="0"/>
          <a:stretch/>
        </p:blipFill>
        <p:spPr>
          <a:xfrm>
            <a:off x="4887150" y="950715"/>
            <a:ext cx="4134000" cy="4106110"/>
          </a:xfrm>
          <a:prstGeom prst="rect">
            <a:avLst/>
          </a:prstGeom>
          <a:noFill/>
          <a:ln cap="flat" cmpd="sng" w="12700">
            <a:solidFill>
              <a:srgbClr val="000000"/>
            </a:solidFill>
            <a:prstDash val="solid"/>
            <a:miter lim="8000"/>
            <a:headEnd len="sm" w="sm" type="none"/>
            <a:tailEnd len="sm" w="sm" type="none"/>
          </a:ln>
        </p:spPr>
      </p:pic>
      <p:sp>
        <p:nvSpPr>
          <p:cNvPr id="375" name="Google Shape;375;p51"/>
          <p:cNvSpPr txBox="1"/>
          <p:nvPr/>
        </p:nvSpPr>
        <p:spPr>
          <a:xfrm>
            <a:off x="286700" y="1611300"/>
            <a:ext cx="4134000" cy="1920900"/>
          </a:xfrm>
          <a:prstGeom prst="rect">
            <a:avLst/>
          </a:prstGeom>
          <a:noFill/>
          <a:ln>
            <a:noFill/>
          </a:ln>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b="1" lang="en" sz="1600">
                <a:solidFill>
                  <a:schemeClr val="dk1"/>
                </a:solidFill>
              </a:rPr>
              <a:t>Work Breakdown Structure</a:t>
            </a:r>
            <a:endParaRPr b="1" sz="16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A Work Breakdown Structure (WBS) is defined as a hierarchical decomposition of a project into smaller components; an assembly of tasks that correspond to a particular activity performed on a project.</a:t>
            </a:r>
            <a:endParaRPr sz="13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Directly related to the MEEN 401 lecture schedule defined through writing assignments and milestones</a:t>
            </a:r>
            <a:endParaRPr sz="1300">
              <a:solidFill>
                <a:schemeClr val="dk1"/>
              </a:solidFill>
            </a:endParaRPr>
          </a:p>
        </p:txBody>
      </p:sp>
      <p:sp>
        <p:nvSpPr>
          <p:cNvPr id="376" name="Google Shape;37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82" name="Google Shape;82;p16"/>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6"/>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84" name="Google Shape;84;p16"/>
          <p:cNvSpPr txBox="1"/>
          <p:nvPr/>
        </p:nvSpPr>
        <p:spPr>
          <a:xfrm>
            <a:off x="2885100" y="119100"/>
            <a:ext cx="33738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Problem </a:t>
            </a:r>
            <a:endParaRPr b="1" sz="4500">
              <a:solidFill>
                <a:schemeClr val="lt1"/>
              </a:solidFill>
              <a:latin typeface="Montserrat"/>
              <a:ea typeface="Montserrat"/>
              <a:cs typeface="Montserrat"/>
              <a:sym typeface="Montserrat"/>
            </a:endParaRPr>
          </a:p>
        </p:txBody>
      </p:sp>
      <p:sp>
        <p:nvSpPr>
          <p:cNvPr id="85" name="Google Shape;85;p16"/>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  Solution Neutral Problem Statement</a:t>
            </a:r>
            <a:endParaRPr sz="2400">
              <a:solidFill>
                <a:schemeClr val="dk1"/>
              </a:solidFill>
            </a:endParaRPr>
          </a:p>
          <a:p>
            <a:pPr indent="0" lvl="0" marL="0" rtl="0" algn="l">
              <a:spcBef>
                <a:spcPts val="0"/>
              </a:spcBef>
              <a:spcAft>
                <a:spcPts val="0"/>
              </a:spcAft>
              <a:buNone/>
            </a:pPr>
            <a:r>
              <a:rPr lang="en" sz="2400">
                <a:solidFill>
                  <a:schemeClr val="dk1"/>
                </a:solidFill>
              </a:rPr>
              <a:t>II. Mission Statement</a:t>
            </a:r>
            <a:endParaRPr sz="2400">
              <a:solidFill>
                <a:schemeClr val="dk1"/>
              </a:solidFill>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000">
                <a:solidFill>
                  <a:schemeClr val="lt1"/>
                </a:solidFill>
                <a:latin typeface="Montserrat"/>
                <a:ea typeface="Montserrat"/>
                <a:cs typeface="Montserrat"/>
                <a:sym typeface="Montserrat"/>
              </a:rPr>
              <a:t>MEEN 401 Scheduling and Managing a Project</a:t>
            </a:r>
            <a:endParaRPr b="1" sz="3000">
              <a:solidFill>
                <a:schemeClr val="lt1"/>
              </a:solidFill>
              <a:latin typeface="Montserrat"/>
              <a:ea typeface="Montserrat"/>
              <a:cs typeface="Montserrat"/>
              <a:sym typeface="Montserrat"/>
            </a:endParaRPr>
          </a:p>
        </p:txBody>
      </p:sp>
      <p:pic>
        <p:nvPicPr>
          <p:cNvPr id="382" name="Google Shape;382;p52"/>
          <p:cNvPicPr preferRelativeResize="0"/>
          <p:nvPr/>
        </p:nvPicPr>
        <p:blipFill>
          <a:blip r:embed="rId3">
            <a:alphaModFix/>
          </a:blip>
          <a:stretch>
            <a:fillRect/>
          </a:stretch>
        </p:blipFill>
        <p:spPr>
          <a:xfrm>
            <a:off x="492575" y="2529350"/>
            <a:ext cx="8158825" cy="2110250"/>
          </a:xfrm>
          <a:prstGeom prst="rect">
            <a:avLst/>
          </a:prstGeom>
          <a:noFill/>
          <a:ln cap="flat" cmpd="sng" w="12700">
            <a:solidFill>
              <a:srgbClr val="000000"/>
            </a:solidFill>
            <a:prstDash val="solid"/>
            <a:miter lim="8000"/>
            <a:headEnd len="sm" w="sm" type="none"/>
            <a:tailEnd len="sm" w="sm" type="none"/>
          </a:ln>
        </p:spPr>
      </p:pic>
      <p:sp>
        <p:nvSpPr>
          <p:cNvPr id="383" name="Google Shape;383;p52"/>
          <p:cNvSpPr txBox="1"/>
          <p:nvPr/>
        </p:nvSpPr>
        <p:spPr>
          <a:xfrm>
            <a:off x="572400" y="1040750"/>
            <a:ext cx="7999200" cy="1488600"/>
          </a:xfrm>
          <a:prstGeom prst="rect">
            <a:avLst/>
          </a:prstGeom>
          <a:noFill/>
          <a:ln>
            <a:noFill/>
          </a:ln>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b="1" lang="en" sz="1600">
                <a:solidFill>
                  <a:schemeClr val="dk1"/>
                </a:solidFill>
              </a:rPr>
              <a:t>Task Dependency Diagram</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Directed graph indicating the required sequencing among a set of tasks; way to visualize the specific order of tasks that need to be taken to reach the completion of the project.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Creating the TDD allows the team to find the critical path, which is defined as the sequence of steps that require the longest time to complete; defined in red</a:t>
            </a:r>
            <a:endParaRPr sz="1200">
              <a:solidFill>
                <a:schemeClr val="dk1"/>
              </a:solidFill>
            </a:endParaRPr>
          </a:p>
        </p:txBody>
      </p:sp>
      <p:sp>
        <p:nvSpPr>
          <p:cNvPr id="384" name="Google Shape;38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000">
                <a:solidFill>
                  <a:schemeClr val="lt1"/>
                </a:solidFill>
                <a:latin typeface="Montserrat"/>
                <a:ea typeface="Montserrat"/>
                <a:cs typeface="Montserrat"/>
                <a:sym typeface="Montserrat"/>
              </a:rPr>
              <a:t>MEEN 401 Scheduling and Managing a Project</a:t>
            </a:r>
            <a:endParaRPr b="1" sz="3000">
              <a:solidFill>
                <a:schemeClr val="lt1"/>
              </a:solidFill>
              <a:latin typeface="Montserrat"/>
              <a:ea typeface="Montserrat"/>
              <a:cs typeface="Montserrat"/>
              <a:sym typeface="Montserrat"/>
            </a:endParaRPr>
          </a:p>
        </p:txBody>
      </p:sp>
      <p:pic>
        <p:nvPicPr>
          <p:cNvPr id="390" name="Google Shape;390;p53"/>
          <p:cNvPicPr preferRelativeResize="0"/>
          <p:nvPr/>
        </p:nvPicPr>
        <p:blipFill rotWithShape="1">
          <a:blip r:embed="rId3">
            <a:alphaModFix/>
          </a:blip>
          <a:srcRect b="6105" l="0" r="0" t="4240"/>
          <a:stretch/>
        </p:blipFill>
        <p:spPr>
          <a:xfrm>
            <a:off x="2809875" y="1171575"/>
            <a:ext cx="6334125" cy="3295650"/>
          </a:xfrm>
          <a:prstGeom prst="rect">
            <a:avLst/>
          </a:prstGeom>
          <a:noFill/>
          <a:ln cap="flat" cmpd="sng" w="12700">
            <a:solidFill>
              <a:srgbClr val="000000"/>
            </a:solidFill>
            <a:prstDash val="solid"/>
            <a:miter lim="8000"/>
            <a:headEnd len="sm" w="sm" type="none"/>
            <a:tailEnd len="sm" w="sm" type="none"/>
          </a:ln>
        </p:spPr>
      </p:pic>
      <p:sp>
        <p:nvSpPr>
          <p:cNvPr id="391" name="Google Shape;391;p53"/>
          <p:cNvSpPr txBox="1"/>
          <p:nvPr/>
        </p:nvSpPr>
        <p:spPr>
          <a:xfrm>
            <a:off x="274925" y="1523700"/>
            <a:ext cx="2364000" cy="249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600">
                <a:solidFill>
                  <a:schemeClr val="dk1"/>
                </a:solidFill>
              </a:rPr>
              <a:t>Gantt Chart</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Gantt chart is a graphical representation that includes task sequencing, task dependencies, milestones, resource usage, critical path, and personal responsibility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Organizes the tasks for the remainder of MEEN 401 </a:t>
            </a:r>
            <a:endParaRPr sz="1200">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p:txBody>
      </p:sp>
      <p:sp>
        <p:nvSpPr>
          <p:cNvPr id="392" name="Google Shape;39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000">
                <a:solidFill>
                  <a:schemeClr val="lt1"/>
                </a:solidFill>
                <a:latin typeface="Montserrat"/>
                <a:ea typeface="Montserrat"/>
                <a:cs typeface="Montserrat"/>
                <a:sym typeface="Montserrat"/>
              </a:rPr>
              <a:t>MEEN 401 Scheduling and Managing a Project</a:t>
            </a:r>
            <a:endParaRPr b="1" sz="3000">
              <a:solidFill>
                <a:schemeClr val="lt1"/>
              </a:solidFill>
              <a:latin typeface="Montserrat"/>
              <a:ea typeface="Montserrat"/>
              <a:cs typeface="Montserrat"/>
              <a:sym typeface="Montserrat"/>
            </a:endParaRPr>
          </a:p>
        </p:txBody>
      </p:sp>
      <p:pic>
        <p:nvPicPr>
          <p:cNvPr id="398" name="Google Shape;398;p54"/>
          <p:cNvPicPr preferRelativeResize="0"/>
          <p:nvPr/>
        </p:nvPicPr>
        <p:blipFill>
          <a:blip r:embed="rId3">
            <a:alphaModFix/>
          </a:blip>
          <a:stretch>
            <a:fillRect/>
          </a:stretch>
        </p:blipFill>
        <p:spPr>
          <a:xfrm>
            <a:off x="1919288" y="2659325"/>
            <a:ext cx="5305425" cy="2076450"/>
          </a:xfrm>
          <a:prstGeom prst="rect">
            <a:avLst/>
          </a:prstGeom>
          <a:noFill/>
          <a:ln cap="flat" cmpd="sng" w="12700">
            <a:solidFill>
              <a:srgbClr val="000000"/>
            </a:solidFill>
            <a:prstDash val="solid"/>
            <a:miter lim="8000"/>
            <a:headEnd len="sm" w="sm" type="none"/>
            <a:tailEnd len="sm" w="sm" type="none"/>
          </a:ln>
        </p:spPr>
      </p:pic>
      <p:sp>
        <p:nvSpPr>
          <p:cNvPr id="399" name="Google Shape;399;p54"/>
          <p:cNvSpPr txBox="1"/>
          <p:nvPr/>
        </p:nvSpPr>
        <p:spPr>
          <a:xfrm>
            <a:off x="137625" y="972725"/>
            <a:ext cx="8791500" cy="168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Risk Assessment Analysis</a:t>
            </a:r>
            <a:endParaRPr b="1">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Conducting a risk assessment analysis helps the team identify potential risks, enabling them to stay on schedule by preparing for negative impacts on the project timeline</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Highest Risk Identified:</a:t>
            </a:r>
            <a:r>
              <a:rPr lang="en" sz="1200">
                <a:solidFill>
                  <a:schemeClr val="dk1"/>
                </a:solidFill>
                <a:latin typeface="Times New Roman"/>
                <a:ea typeface="Times New Roman"/>
                <a:cs typeface="Times New Roman"/>
                <a:sym typeface="Times New Roman"/>
              </a:rPr>
              <a:t> Drafting the preliminary budget, with concerns over fluctuating part prices and stock availability</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Risk Ranking:</a:t>
            </a:r>
            <a:r>
              <a:rPr lang="en" sz="1200">
                <a:solidFill>
                  <a:schemeClr val="dk1"/>
                </a:solidFill>
                <a:latin typeface="Times New Roman"/>
                <a:ea typeface="Times New Roman"/>
                <a:cs typeface="Times New Roman"/>
                <a:sym typeface="Times New Roman"/>
              </a:rPr>
              <a:t> Probability rated at 3 (moderate), with a consequence rating of 4 (high)</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Primary Concern:</a:t>
            </a:r>
            <a:r>
              <a:rPr lang="en" sz="1200">
                <a:solidFill>
                  <a:schemeClr val="dk1"/>
                </a:solidFill>
                <a:latin typeface="Times New Roman"/>
                <a:ea typeface="Times New Roman"/>
                <a:cs typeface="Times New Roman"/>
                <a:sym typeface="Times New Roman"/>
              </a:rPr>
              <a:t> Limited availability and performance reliability of specific motors required for the project</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Mitigation Strategy: </a:t>
            </a:r>
            <a:r>
              <a:rPr lang="en" sz="1200">
                <a:solidFill>
                  <a:schemeClr val="dk1"/>
                </a:solidFill>
                <a:latin typeface="Times New Roman"/>
                <a:ea typeface="Times New Roman"/>
                <a:cs typeface="Times New Roman"/>
                <a:sym typeface="Times New Roman"/>
              </a:rPr>
              <a:t>Identify multiple suppliers for critical parts to ensure availability and price flexibility</a:t>
            </a:r>
            <a:endParaRPr sz="1200">
              <a:solidFill>
                <a:schemeClr val="dk1"/>
              </a:solidFill>
              <a:latin typeface="Times New Roman"/>
              <a:ea typeface="Times New Roman"/>
              <a:cs typeface="Times New Roman"/>
              <a:sym typeface="Times New Roman"/>
            </a:endParaRPr>
          </a:p>
        </p:txBody>
      </p:sp>
      <p:sp>
        <p:nvSpPr>
          <p:cNvPr id="400" name="Google Shape;40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600">
                <a:solidFill>
                  <a:schemeClr val="lt1"/>
                </a:solidFill>
                <a:latin typeface="Montserrat"/>
                <a:ea typeface="Montserrat"/>
                <a:cs typeface="Montserrat"/>
                <a:sym typeface="Montserrat"/>
              </a:rPr>
              <a:t>Final Deliverables</a:t>
            </a:r>
            <a:endParaRPr b="1" sz="3600">
              <a:solidFill>
                <a:schemeClr val="lt1"/>
              </a:solidFill>
              <a:latin typeface="Montserrat"/>
              <a:ea typeface="Montserrat"/>
              <a:cs typeface="Montserrat"/>
              <a:sym typeface="Montserrat"/>
            </a:endParaRPr>
          </a:p>
        </p:txBody>
      </p:sp>
      <p:sp>
        <p:nvSpPr>
          <p:cNvPr id="406" name="Google Shape;406;p55"/>
          <p:cNvSpPr txBox="1"/>
          <p:nvPr/>
        </p:nvSpPr>
        <p:spPr>
          <a:xfrm>
            <a:off x="556225" y="1194850"/>
            <a:ext cx="3867300" cy="295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rPr>
              <a:t>MEEN 401</a:t>
            </a:r>
            <a:endParaRPr b="1" sz="20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Produce a detailed CAD model of the robotic arm</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Clear visual representation of the anticipated final product and enable the team to plan various validation techniques to ensure the design's success</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Develop a validation plan to test the mechanical capabilities of the prototype to be built during MEEN 402</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Preliminary budget</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Bill of materials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p:txBody>
      </p:sp>
      <p:sp>
        <p:nvSpPr>
          <p:cNvPr id="407" name="Google Shape;407;p55"/>
          <p:cNvSpPr txBox="1"/>
          <p:nvPr/>
        </p:nvSpPr>
        <p:spPr>
          <a:xfrm>
            <a:off x="4863050" y="1194850"/>
            <a:ext cx="3808200" cy="265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rPr>
              <a:t>MEEN 402</a:t>
            </a:r>
            <a:endParaRPr b="1" sz="20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Create a functional prototype that demonstrates the key features.</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Undergo optimization tests, including mechanical testing and efficiency analysis</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Documented in a report, allowing the team to present the results to the sponsor or future project teams</a:t>
            </a:r>
            <a:endParaRPr sz="1200">
              <a:solidFill>
                <a:schemeClr val="dk1"/>
              </a:solidFill>
            </a:endParaRPr>
          </a:p>
          <a:p>
            <a:pPr indent="0" lvl="0" marL="0" rtl="0" algn="l">
              <a:spcBef>
                <a:spcPts val="0"/>
              </a:spcBef>
              <a:spcAft>
                <a:spcPts val="0"/>
              </a:spcAft>
              <a:buNone/>
            </a:pPr>
            <a:r>
              <a:t/>
            </a:r>
            <a:endParaRPr sz="1800">
              <a:solidFill>
                <a:schemeClr val="dk2"/>
              </a:solidFill>
            </a:endParaRPr>
          </a:p>
        </p:txBody>
      </p:sp>
      <p:sp>
        <p:nvSpPr>
          <p:cNvPr id="408" name="Google Shape;408;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Future Work</a:t>
            </a:r>
            <a:endParaRPr b="1" sz="3600">
              <a:solidFill>
                <a:schemeClr val="lt1"/>
              </a:solidFill>
              <a:latin typeface="Montserrat"/>
              <a:ea typeface="Montserrat"/>
              <a:cs typeface="Montserrat"/>
              <a:sym typeface="Montserrat"/>
            </a:endParaRPr>
          </a:p>
        </p:txBody>
      </p:sp>
      <p:sp>
        <p:nvSpPr>
          <p:cNvPr id="414" name="Google Shape;414;p56"/>
          <p:cNvSpPr txBox="1"/>
          <p:nvPr/>
        </p:nvSpPr>
        <p:spPr>
          <a:xfrm>
            <a:off x="243725" y="1251450"/>
            <a:ext cx="8713200" cy="31575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Char char="●"/>
            </a:pPr>
            <a:r>
              <a:rPr lang="en">
                <a:solidFill>
                  <a:schemeClr val="dk1"/>
                </a:solidFill>
              </a:rPr>
              <a:t>Draft the embodiment design</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Finalize the layout design</a:t>
            </a:r>
            <a:endParaRPr>
              <a:solidFill>
                <a:schemeClr val="dk1"/>
              </a:solidFill>
            </a:endParaRPr>
          </a:p>
          <a:p>
            <a:pPr indent="-317500" lvl="1" marL="914400" rtl="0" algn="just">
              <a:lnSpc>
                <a:spcPct val="115000"/>
              </a:lnSpc>
              <a:spcBef>
                <a:spcPts val="0"/>
              </a:spcBef>
              <a:spcAft>
                <a:spcPts val="0"/>
              </a:spcAft>
              <a:buClr>
                <a:schemeClr val="dk1"/>
              </a:buClr>
              <a:buSzPts val="1400"/>
              <a:buChar char="○"/>
            </a:pPr>
            <a:r>
              <a:rPr lang="en">
                <a:solidFill>
                  <a:schemeClr val="dk1"/>
                </a:solidFill>
              </a:rPr>
              <a:t>Specify the materials, geometry, and manufacturing methods, which may include 3D printing or outsourcing</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A detailed CAD model will be created to provide a comprehensive digital representation of the design</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Begin planning for the MEEN 402 semester</a:t>
            </a:r>
            <a:endParaRPr>
              <a:solidFill>
                <a:schemeClr val="dk1"/>
              </a:solidFill>
            </a:endParaRPr>
          </a:p>
          <a:p>
            <a:pPr indent="-317500" lvl="1" marL="914400" rtl="0" algn="just">
              <a:lnSpc>
                <a:spcPct val="115000"/>
              </a:lnSpc>
              <a:spcBef>
                <a:spcPts val="0"/>
              </a:spcBef>
              <a:spcAft>
                <a:spcPts val="0"/>
              </a:spcAft>
              <a:buClr>
                <a:schemeClr val="dk1"/>
              </a:buClr>
              <a:buSzPts val="1400"/>
              <a:buChar char="○"/>
            </a:pPr>
            <a:r>
              <a:rPr lang="en">
                <a:solidFill>
                  <a:schemeClr val="dk1"/>
                </a:solidFill>
              </a:rPr>
              <a:t>Develop a Gantt chart, map out all necessary deliverables, and conduct a Process Risk Assessment</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Write DR3</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p:txBody>
      </p:sp>
      <p:sp>
        <p:nvSpPr>
          <p:cNvPr id="415" name="Google Shape;41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7"/>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pic>
        <p:nvPicPr>
          <p:cNvPr id="421" name="Google Shape;421;p57"/>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422" name="Google Shape;42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57"/>
          <p:cNvSpPr txBox="1"/>
          <p:nvPr/>
        </p:nvSpPr>
        <p:spPr>
          <a:xfrm>
            <a:off x="2329875" y="1975050"/>
            <a:ext cx="41766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Montserrat"/>
                <a:ea typeface="Montserrat"/>
                <a:cs typeface="Montserrat"/>
                <a:sym typeface="Montserrat"/>
              </a:rPr>
              <a:t>Thank You!</a:t>
            </a:r>
            <a:endParaRPr b="1" sz="49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Solution Neutral Problem Statement </a:t>
            </a:r>
            <a:endParaRPr b="1" sz="3600">
              <a:solidFill>
                <a:schemeClr val="lt1"/>
              </a:solidFill>
              <a:latin typeface="Montserrat"/>
              <a:ea typeface="Montserrat"/>
              <a:cs typeface="Montserrat"/>
              <a:sym typeface="Montserrat"/>
            </a:endParaRPr>
          </a:p>
        </p:txBody>
      </p:sp>
      <p:graphicFrame>
        <p:nvGraphicFramePr>
          <p:cNvPr id="92" name="Google Shape;92;p17"/>
          <p:cNvGraphicFramePr/>
          <p:nvPr/>
        </p:nvGraphicFramePr>
        <p:xfrm>
          <a:off x="874838" y="3283988"/>
          <a:ext cx="3000000" cy="3000000"/>
        </p:xfrm>
        <a:graphic>
          <a:graphicData uri="http://schemas.openxmlformats.org/drawingml/2006/table">
            <a:tbl>
              <a:tblPr>
                <a:noFill/>
                <a:tableStyleId>{00B0C1FE-CCBA-48AB-80C4-BE04CA14E1B3}</a:tableStyleId>
              </a:tblPr>
              <a:tblGrid>
                <a:gridCol w="1094850"/>
                <a:gridCol w="6705825"/>
              </a:tblGrid>
              <a:tr h="799375">
                <a:tc>
                  <a:txBody>
                    <a:bodyPr/>
                    <a:lstStyle/>
                    <a:p>
                      <a:pPr indent="0" lvl="0" marL="0" rtl="0" algn="ctr">
                        <a:lnSpc>
                          <a:spcPct val="115000"/>
                        </a:lnSpc>
                        <a:spcBef>
                          <a:spcPts val="0"/>
                        </a:spcBef>
                        <a:spcAft>
                          <a:spcPts val="0"/>
                        </a:spcAft>
                        <a:buNone/>
                      </a:pPr>
                      <a:r>
                        <a:rPr b="1" lang="en"/>
                        <a:t>SNPS</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There is a need for a technology that has 6 DOF and can move through its full range of motion in each degree of freedom around</a:t>
                      </a:r>
                      <a:r>
                        <a:rPr lang="en" sz="1300"/>
                        <a:t> 1 Hz.</a:t>
                      </a:r>
                      <a:endParaRPr sz="13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446725">
                <a:tc>
                  <a:txBody>
                    <a:bodyPr/>
                    <a:lstStyle/>
                    <a:p>
                      <a:pPr indent="0" lvl="0" marL="0" rtl="0" algn="ctr">
                        <a:lnSpc>
                          <a:spcPct val="115000"/>
                        </a:lnSpc>
                        <a:spcBef>
                          <a:spcPts val="0"/>
                        </a:spcBef>
                        <a:spcAft>
                          <a:spcPts val="0"/>
                        </a:spcAft>
                        <a:buNone/>
                      </a:pPr>
                      <a:r>
                        <a:rPr b="1" lang="en"/>
                        <a:t>Customers</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Department of Energy, National Research Laboratories</a:t>
                      </a:r>
                      <a:endParaRPr sz="13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3" name="Google Shape;93;p17"/>
          <p:cNvSpPr txBox="1"/>
          <p:nvPr/>
        </p:nvSpPr>
        <p:spPr>
          <a:xfrm>
            <a:off x="507725" y="1096400"/>
            <a:ext cx="8167800" cy="15453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 sz="1700">
                <a:solidFill>
                  <a:schemeClr val="dk1"/>
                </a:solidFill>
              </a:rPr>
              <a:t>The Solution Neutral Problem Statement (SNPS) serves as the foundation for defining the project’s functionality and requirements.</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 sz="1700">
                <a:solidFill>
                  <a:schemeClr val="dk1"/>
                </a:solidFill>
              </a:rPr>
              <a:t>By focusing on high-level project needs rather than specific solutions, the SNPS was derived.</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 sz="1700">
                <a:solidFill>
                  <a:schemeClr val="dk1"/>
                </a:solidFill>
              </a:rPr>
              <a:t>The scope of the project and evolving custom requirements prompted regular revisions to the SNPS, ensuring ongoing alignment with project goals.</a:t>
            </a:r>
            <a:endParaRPr sz="1700">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Mission Statement</a:t>
            </a:r>
            <a:endParaRPr b="1" sz="3600">
              <a:solidFill>
                <a:schemeClr val="lt1"/>
              </a:solidFill>
              <a:latin typeface="Montserrat"/>
              <a:ea typeface="Montserrat"/>
              <a:cs typeface="Montserrat"/>
              <a:sym typeface="Montserrat"/>
            </a:endParaRPr>
          </a:p>
        </p:txBody>
      </p:sp>
      <p:graphicFrame>
        <p:nvGraphicFramePr>
          <p:cNvPr id="100" name="Google Shape;100;p18"/>
          <p:cNvGraphicFramePr/>
          <p:nvPr/>
        </p:nvGraphicFramePr>
        <p:xfrm>
          <a:off x="3321350" y="974425"/>
          <a:ext cx="3000000" cy="3000000"/>
        </p:xfrm>
        <a:graphic>
          <a:graphicData uri="http://schemas.openxmlformats.org/drawingml/2006/table">
            <a:tbl>
              <a:tblPr bandRow="1">
                <a:noFill/>
                <a:tableStyleId>{00B0C1FE-CCBA-48AB-80C4-BE04CA14E1B3}</a:tableStyleId>
              </a:tblPr>
              <a:tblGrid>
                <a:gridCol w="1474025"/>
                <a:gridCol w="4227125"/>
              </a:tblGrid>
              <a:tr h="299950">
                <a:tc gridSpan="2">
                  <a:txBody>
                    <a:bodyPr/>
                    <a:lstStyle/>
                    <a:p>
                      <a:pPr indent="0" lvl="0" marL="0" rtl="0" algn="ctr">
                        <a:spcBef>
                          <a:spcPts val="0"/>
                        </a:spcBef>
                        <a:spcAft>
                          <a:spcPts val="0"/>
                        </a:spcAft>
                        <a:buNone/>
                      </a:pPr>
                      <a:r>
                        <a:rPr b="1" lang="en" sz="900"/>
                        <a:t>Mission Statement: Human Robotic Arm</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299950">
                <a:tc>
                  <a:txBody>
                    <a:bodyPr/>
                    <a:lstStyle/>
                    <a:p>
                      <a:pPr indent="0" lvl="0" marL="0" rtl="0" algn="ctr">
                        <a:spcBef>
                          <a:spcPts val="0"/>
                        </a:spcBef>
                        <a:spcAft>
                          <a:spcPts val="0"/>
                        </a:spcAft>
                        <a:buNone/>
                      </a:pPr>
                      <a:r>
                        <a:rPr b="1" lang="en" sz="900"/>
                        <a:t>Product Description</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Design a 6 DoF robotic arm with human like functionality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250">
                <a:tc>
                  <a:txBody>
                    <a:bodyPr/>
                    <a:lstStyle/>
                    <a:p>
                      <a:pPr indent="0" lvl="0" marL="0" rtl="0" algn="ctr">
                        <a:spcBef>
                          <a:spcPts val="0"/>
                        </a:spcBef>
                        <a:spcAft>
                          <a:spcPts val="0"/>
                        </a:spcAft>
                        <a:buNone/>
                      </a:pPr>
                      <a:r>
                        <a:rPr b="1" lang="en" sz="900"/>
                        <a:t>Key Business or Humanitarian Goals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Effectively clean nuclear waste from Nuclear Waste Tanks to prevent contamination of local environments and populations</a:t>
                      </a:r>
                      <a:endParaRPr sz="900"/>
                    </a:p>
                    <a:p>
                      <a:pPr indent="0" lvl="0" marL="0" rtl="0" algn="ctr">
                        <a:spcBef>
                          <a:spcPts val="0"/>
                        </a:spcBef>
                        <a:spcAft>
                          <a:spcPts val="0"/>
                        </a:spcAft>
                        <a:buNone/>
                      </a:pPr>
                      <a:r>
                        <a:rPr lang="en" sz="900"/>
                        <a:t>Successfully Prototyped and Fabricate Robotic arm within 8 months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Primary Market</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Department of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Secondary Market</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US Government, US Military, Nuclear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14525">
                <a:tc>
                  <a:txBody>
                    <a:bodyPr/>
                    <a:lstStyle/>
                    <a:p>
                      <a:pPr indent="0" lvl="0" marL="0" rtl="0" algn="ctr">
                        <a:spcBef>
                          <a:spcPts val="0"/>
                        </a:spcBef>
                        <a:spcAft>
                          <a:spcPts val="0"/>
                        </a:spcAft>
                        <a:buNone/>
                      </a:pPr>
                      <a:r>
                        <a:rPr b="1" lang="en" sz="900"/>
                        <a:t>Assumptions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We can assume: that the robot can withstand harsh radioactive environments, the robot can handle large amounts of force without tipping over, the robot can handle large amounts of force without damaging the tank wall, and visibility will allow for sensors to determine if plutonium is being removed, we assume the material is a hard tar heel substance</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Stakeholders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Washington Citizens, National Research Labs, Department of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3625">
                <a:tc>
                  <a:txBody>
                    <a:bodyPr/>
                    <a:lstStyle/>
                    <a:p>
                      <a:pPr indent="0" lvl="0" marL="0" rtl="0" algn="ctr">
                        <a:spcBef>
                          <a:spcPts val="0"/>
                        </a:spcBef>
                        <a:spcAft>
                          <a:spcPts val="0"/>
                        </a:spcAft>
                        <a:buNone/>
                      </a:pPr>
                      <a:r>
                        <a:rPr b="1" lang="en" sz="900"/>
                        <a:t>Avenues for Creative Design</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Material, robotic actuation for arm movement and control, Semi-Autonomous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250">
                <a:tc>
                  <a:txBody>
                    <a:bodyPr/>
                    <a:lstStyle/>
                    <a:p>
                      <a:pPr indent="0" lvl="0" marL="0" rtl="0" algn="ctr">
                        <a:spcBef>
                          <a:spcPts val="0"/>
                        </a:spcBef>
                        <a:spcAft>
                          <a:spcPts val="0"/>
                        </a:spcAft>
                        <a:buNone/>
                      </a:pPr>
                      <a:r>
                        <a:rPr b="1" lang="en" sz="900"/>
                        <a:t>Scope Limitations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Resources, only 4 group members, only 8 months to work on it, Size limits, Force limits to protect the tank, Material selection, Dynamic capabilities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01" name="Google Shape;101;p18"/>
          <p:cNvSpPr txBox="1"/>
          <p:nvPr/>
        </p:nvSpPr>
        <p:spPr>
          <a:xfrm>
            <a:off x="82825" y="1045875"/>
            <a:ext cx="3167400" cy="396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
                <a:solidFill>
                  <a:schemeClr val="dk1"/>
                </a:solidFill>
              </a:rPr>
              <a:t>Mission statement to clarify the LANL project team’s design goals, aligning with both design team and customer needs.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mission statement specifies that the LANL project team will design and prototype a 6 DoF robotic arm.</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Areas of optimization:</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Material selection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Robotic Actuation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 semi-autonomous control system </a:t>
            </a:r>
            <a:endParaRPr>
              <a:solidFill>
                <a:schemeClr val="dk1"/>
              </a:solidFill>
            </a:endParaRPr>
          </a:p>
          <a:p>
            <a:pPr indent="457200" lvl="0" marL="0" rtl="0" algn="just">
              <a:lnSpc>
                <a:spcPct val="115000"/>
              </a:lnSpc>
              <a:spcBef>
                <a:spcPts val="12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108" name="Google Shape;108;p19"/>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9"/>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10" name="Google Shape;110;p19"/>
          <p:cNvSpPr txBox="1"/>
          <p:nvPr/>
        </p:nvSpPr>
        <p:spPr>
          <a:xfrm>
            <a:off x="1875900" y="119100"/>
            <a:ext cx="53922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Customer Needs</a:t>
            </a:r>
            <a:r>
              <a:rPr b="1" lang="en" sz="4500">
                <a:solidFill>
                  <a:schemeClr val="lt1"/>
                </a:solidFill>
                <a:latin typeface="Montserrat"/>
                <a:ea typeface="Montserrat"/>
                <a:cs typeface="Montserrat"/>
                <a:sym typeface="Montserrat"/>
              </a:rPr>
              <a:t> </a:t>
            </a:r>
            <a:endParaRPr b="1" sz="4500">
              <a:solidFill>
                <a:schemeClr val="lt1"/>
              </a:solidFill>
              <a:latin typeface="Montserrat"/>
              <a:ea typeface="Montserrat"/>
              <a:cs typeface="Montserrat"/>
              <a:sym typeface="Montserrat"/>
            </a:endParaRPr>
          </a:p>
        </p:txBody>
      </p:sp>
      <p:sp>
        <p:nvSpPr>
          <p:cNvPr id="111" name="Google Shape;111;p19"/>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9"/>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Supplemental Design Survey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Customer Interviews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Customer Needs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Needs Analysis</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Supplemental Design Survey</a:t>
            </a:r>
            <a:endParaRPr b="1" sz="3600">
              <a:solidFill>
                <a:schemeClr val="lt1"/>
              </a:solidFill>
              <a:latin typeface="Montserrat"/>
              <a:ea typeface="Montserrat"/>
              <a:cs typeface="Montserrat"/>
              <a:sym typeface="Montserrat"/>
            </a:endParaRPr>
          </a:p>
        </p:txBody>
      </p:sp>
      <p:pic>
        <p:nvPicPr>
          <p:cNvPr id="119" name="Google Shape;119;p20"/>
          <p:cNvPicPr preferRelativeResize="0"/>
          <p:nvPr/>
        </p:nvPicPr>
        <p:blipFill>
          <a:blip r:embed="rId3">
            <a:alphaModFix/>
          </a:blip>
          <a:stretch>
            <a:fillRect/>
          </a:stretch>
        </p:blipFill>
        <p:spPr>
          <a:xfrm>
            <a:off x="3113875" y="914400"/>
            <a:ext cx="3031282" cy="4229101"/>
          </a:xfrm>
          <a:prstGeom prst="rect">
            <a:avLst/>
          </a:prstGeom>
          <a:noFill/>
          <a:ln>
            <a:noFill/>
          </a:ln>
        </p:spPr>
      </p:pic>
      <p:sp>
        <p:nvSpPr>
          <p:cNvPr id="120" name="Google Shape;120;p20"/>
          <p:cNvSpPr txBox="1"/>
          <p:nvPr/>
        </p:nvSpPr>
        <p:spPr>
          <a:xfrm>
            <a:off x="201825" y="1096800"/>
            <a:ext cx="3076200" cy="124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13 </a:t>
            </a:r>
            <a:r>
              <a:rPr lang="en" sz="1800">
                <a:solidFill>
                  <a:schemeClr val="dk1"/>
                </a:solidFill>
              </a:rPr>
              <a:t>Respondents of various backgrounds in industry</a:t>
            </a:r>
            <a:endParaRPr sz="1800">
              <a:solidFill>
                <a:schemeClr val="dk1"/>
              </a:solidFill>
            </a:endParaRPr>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Interviews</a:t>
            </a:r>
            <a:endParaRPr b="1" sz="3600">
              <a:solidFill>
                <a:schemeClr val="lt1"/>
              </a:solidFill>
              <a:latin typeface="Montserrat"/>
              <a:ea typeface="Montserrat"/>
              <a:cs typeface="Montserrat"/>
              <a:sym typeface="Montserrat"/>
            </a:endParaRPr>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8" name="Google Shape;128;p21"/>
          <p:cNvGraphicFramePr/>
          <p:nvPr/>
        </p:nvGraphicFramePr>
        <p:xfrm>
          <a:off x="1689300" y="1799425"/>
          <a:ext cx="3000000" cy="3000000"/>
        </p:xfrm>
        <a:graphic>
          <a:graphicData uri="http://schemas.openxmlformats.org/drawingml/2006/table">
            <a:tbl>
              <a:tblPr>
                <a:noFill/>
                <a:tableStyleId>{00B0C1FE-CCBA-48AB-80C4-BE04CA14E1B3}</a:tableStyleId>
              </a:tblPr>
              <a:tblGrid>
                <a:gridCol w="828675"/>
                <a:gridCol w="1476375"/>
                <a:gridCol w="1371600"/>
                <a:gridCol w="1143000"/>
                <a:gridCol w="485775"/>
                <a:gridCol w="628650"/>
              </a:tblGrid>
              <a:tr h="342900">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Question</a:t>
                      </a:r>
                      <a:endParaRPr sz="10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Customer Statement (Rodrigo Ramon)</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Customer Statement (Michael Tomlin)</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Interpreted Need</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Weight</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Activity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19526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What specific motions would you expect the robot /robotic arm to handle on a regular basis? (Movement, force)</a:t>
                      </a:r>
                      <a:endParaRPr sz="10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 should be capable of moving back and forth over a specific area during cleaning operations.</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 needs to perform sweeping motions and accurately identify the edges of curved surfaces on the wall, requiring mathematical precision to navigate these arcs effectively.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robotic arm must be able to perform repetitive back-and-forth movements over designated areas while also executing sweeping motions to ensure thorough cleaning.</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Executing precise movement patterns to clean specified areas and navigate curved wall surfaces effectively.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